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60" r:id="rId4"/>
    <p:sldId id="307" r:id="rId5"/>
    <p:sldId id="269" r:id="rId6"/>
    <p:sldId id="309" r:id="rId7"/>
    <p:sldId id="333" r:id="rId8"/>
    <p:sldId id="311" r:id="rId9"/>
    <p:sldId id="337" r:id="rId10"/>
    <p:sldId id="284" r:id="rId11"/>
    <p:sldId id="310" r:id="rId12"/>
    <p:sldId id="302" r:id="rId13"/>
    <p:sldId id="336" r:id="rId14"/>
    <p:sldId id="335" r:id="rId15"/>
    <p:sldId id="328" r:id="rId16"/>
    <p:sldId id="294" r:id="rId17"/>
    <p:sldId id="293" r:id="rId18"/>
    <p:sldId id="296" r:id="rId19"/>
    <p:sldId id="299" r:id="rId20"/>
    <p:sldId id="297" r:id="rId21"/>
    <p:sldId id="300" r:id="rId22"/>
    <p:sldId id="298" r:id="rId23"/>
    <p:sldId id="301" r:id="rId24"/>
    <p:sldId id="340" r:id="rId25"/>
    <p:sldId id="316" r:id="rId26"/>
    <p:sldId id="332" r:id="rId27"/>
    <p:sldId id="338" r:id="rId28"/>
    <p:sldId id="339" r:id="rId29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66"/>
    <a:srgbClr val="6D8838"/>
    <a:srgbClr val="006600"/>
    <a:srgbClr val="649C65"/>
    <a:srgbClr val="55AB5D"/>
    <a:srgbClr val="4CB86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09" autoAdjust="0"/>
  </p:normalViewPr>
  <p:slideViewPr>
    <p:cSldViewPr>
      <p:cViewPr>
        <p:scale>
          <a:sx n="90" d="100"/>
          <a:sy n="90" d="100"/>
        </p:scale>
        <p:origin x="1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egvesen.no\data\homefolders\site_22A_E\hanssi\NTP%202014-20123\Sluttrapport%206\Stor%20&#248;kning%20drift%20og%20vedlikehold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egvesen.no\data\homefolders\site_22A_E\hanssi\NTP%202014-20123\Sluttrapport%206\Prioriteringer%20riksvege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34"/>
  <c:chart>
    <c:plotArea>
      <c:layout>
        <c:manualLayout>
          <c:layoutTarget val="inner"/>
          <c:xMode val="edge"/>
          <c:yMode val="edge"/>
          <c:x val="0.15687601938923268"/>
          <c:y val="3.775339557965094E-2"/>
          <c:w val="0.56773738899075943"/>
          <c:h val="0.8230175599634747"/>
        </c:manualLayout>
      </c:layout>
      <c:barChart>
        <c:barDir val="col"/>
        <c:grouping val="stacked"/>
        <c:ser>
          <c:idx val="0"/>
          <c:order val="0"/>
          <c:tx>
            <c:strRef>
              <c:f>Totalt!$A$15</c:f>
              <c:strCache>
                <c:ptCount val="1"/>
                <c:pt idx="0">
                  <c:v>Drift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ysClr val="windowText" lastClr="000000"/>
              </a:solidFill>
            </a:ln>
          </c:spPr>
          <c:cat>
            <c:strRef>
              <c:f>Totalt!$B$14:$F$14</c:f>
              <c:strCache>
                <c:ptCount val="5"/>
                <c:pt idx="0">
                  <c:v>NTP     2010-2019</c:v>
                </c:pt>
                <c:pt idx="1">
                  <c:v>Ramme           -20 %</c:v>
                </c:pt>
                <c:pt idx="2">
                  <c:v>Planteknisk ramme</c:v>
                </c:pt>
                <c:pt idx="3">
                  <c:v>Ramme     +20 %</c:v>
                </c:pt>
                <c:pt idx="4">
                  <c:v>Ramme     +45 %</c:v>
                </c:pt>
              </c:strCache>
            </c:strRef>
          </c:cat>
          <c:val>
            <c:numRef>
              <c:f>Totalt!$B$15:$F$15</c:f>
              <c:numCache>
                <c:formatCode>General</c:formatCode>
                <c:ptCount val="5"/>
                <c:pt idx="0">
                  <c:v>18280</c:v>
                </c:pt>
                <c:pt idx="1">
                  <c:v>24790</c:v>
                </c:pt>
                <c:pt idx="2">
                  <c:v>27620</c:v>
                </c:pt>
                <c:pt idx="3">
                  <c:v>27630</c:v>
                </c:pt>
                <c:pt idx="4">
                  <c:v>28590</c:v>
                </c:pt>
              </c:numCache>
            </c:numRef>
          </c:val>
        </c:ser>
        <c:ser>
          <c:idx val="1"/>
          <c:order val="1"/>
          <c:tx>
            <c:strRef>
              <c:f>Totalt!$A$16</c:f>
              <c:strCache>
                <c:ptCount val="1"/>
                <c:pt idx="0">
                  <c:v>Vedlikehold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</c:spPr>
          <c:cat>
            <c:strRef>
              <c:f>Totalt!$B$14:$F$14</c:f>
              <c:strCache>
                <c:ptCount val="5"/>
                <c:pt idx="0">
                  <c:v>NTP     2010-2019</c:v>
                </c:pt>
                <c:pt idx="1">
                  <c:v>Ramme           -20 %</c:v>
                </c:pt>
                <c:pt idx="2">
                  <c:v>Planteknisk ramme</c:v>
                </c:pt>
                <c:pt idx="3">
                  <c:v>Ramme     +20 %</c:v>
                </c:pt>
                <c:pt idx="4">
                  <c:v>Ramme     +45 %</c:v>
                </c:pt>
              </c:strCache>
            </c:strRef>
          </c:cat>
          <c:val>
            <c:numRef>
              <c:f>Totalt!$B$16:$F$16</c:f>
              <c:numCache>
                <c:formatCode>General</c:formatCode>
                <c:ptCount val="5"/>
                <c:pt idx="0">
                  <c:v>12740</c:v>
                </c:pt>
                <c:pt idx="1">
                  <c:v>22590</c:v>
                </c:pt>
                <c:pt idx="2">
                  <c:v>24220</c:v>
                </c:pt>
                <c:pt idx="3">
                  <c:v>24220</c:v>
                </c:pt>
                <c:pt idx="4">
                  <c:v>25110</c:v>
                </c:pt>
              </c:numCache>
            </c:numRef>
          </c:val>
        </c:ser>
        <c:ser>
          <c:idx val="2"/>
          <c:order val="2"/>
          <c:tx>
            <c:strRef>
              <c:f>Totalt!$A$17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</c:spPr>
          <c:cat>
            <c:strRef>
              <c:f>Totalt!$B$14:$F$14</c:f>
              <c:strCache>
                <c:ptCount val="5"/>
                <c:pt idx="0">
                  <c:v>NTP     2010-2019</c:v>
                </c:pt>
                <c:pt idx="1">
                  <c:v>Ramme           -20 %</c:v>
                </c:pt>
                <c:pt idx="2">
                  <c:v>Planteknisk ramme</c:v>
                </c:pt>
                <c:pt idx="3">
                  <c:v>Ramme     +20 %</c:v>
                </c:pt>
                <c:pt idx="4">
                  <c:v>Ramme     +45 %</c:v>
                </c:pt>
              </c:strCache>
            </c:strRef>
          </c:cat>
          <c:val>
            <c:numRef>
              <c:f>Totalt!$B$17:$F$17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Totalt!$A$18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FFFFCC"/>
            </a:solidFill>
            <a:ln>
              <a:solidFill>
                <a:sysClr val="windowText" lastClr="000000"/>
              </a:solidFill>
            </a:ln>
          </c:spPr>
          <c:cat>
            <c:strRef>
              <c:f>Totalt!$B$14:$F$14</c:f>
              <c:strCache>
                <c:ptCount val="5"/>
                <c:pt idx="0">
                  <c:v>NTP     2010-2019</c:v>
                </c:pt>
                <c:pt idx="1">
                  <c:v>Ramme           -20 %</c:v>
                </c:pt>
                <c:pt idx="2">
                  <c:v>Planteknisk ramme</c:v>
                </c:pt>
                <c:pt idx="3">
                  <c:v>Ramme     +20 %</c:v>
                </c:pt>
                <c:pt idx="4">
                  <c:v>Ramme     +45 %</c:v>
                </c:pt>
              </c:strCache>
            </c:strRef>
          </c:cat>
          <c:val>
            <c:numRef>
              <c:f>Totalt!$B$18:$F$18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4"/>
          <c:tx>
            <c:strRef>
              <c:f>Totalt!$A$19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ysClr val="windowText" lastClr="000000"/>
              </a:solidFill>
            </a:ln>
          </c:spPr>
          <c:cat>
            <c:strRef>
              <c:f>Totalt!$B$14:$F$14</c:f>
              <c:strCache>
                <c:ptCount val="5"/>
                <c:pt idx="0">
                  <c:v>NTP     2010-2019</c:v>
                </c:pt>
                <c:pt idx="1">
                  <c:v>Ramme           -20 %</c:v>
                </c:pt>
                <c:pt idx="2">
                  <c:v>Planteknisk ramme</c:v>
                </c:pt>
                <c:pt idx="3">
                  <c:v>Ramme     +20 %</c:v>
                </c:pt>
                <c:pt idx="4">
                  <c:v>Ramme     +45 %</c:v>
                </c:pt>
              </c:strCache>
            </c:strRef>
          </c:cat>
          <c:val>
            <c:numRef>
              <c:f>Totalt!$B$19:$F$19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5"/>
          <c:order val="5"/>
          <c:tx>
            <c:strRef>
              <c:f>Totalt!$A$20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ysClr val="windowText" lastClr="000000"/>
              </a:solidFill>
            </a:ln>
          </c:spPr>
          <c:cat>
            <c:strRef>
              <c:f>Totalt!$B$14:$F$14</c:f>
              <c:strCache>
                <c:ptCount val="5"/>
                <c:pt idx="0">
                  <c:v>NTP     2010-2019</c:v>
                </c:pt>
                <c:pt idx="1">
                  <c:v>Ramme           -20 %</c:v>
                </c:pt>
                <c:pt idx="2">
                  <c:v>Planteknisk ramme</c:v>
                </c:pt>
                <c:pt idx="3">
                  <c:v>Ramme     +20 %</c:v>
                </c:pt>
                <c:pt idx="4">
                  <c:v>Ramme     +45 %</c:v>
                </c:pt>
              </c:strCache>
            </c:strRef>
          </c:cat>
          <c:val>
            <c:numRef>
              <c:f>Totalt!$B$20:$F$20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6"/>
          <c:order val="6"/>
          <c:tx>
            <c:strRef>
              <c:f>Totalt!$A$21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ysClr val="windowText" lastClr="000000"/>
              </a:solidFill>
            </a:ln>
          </c:spPr>
          <c:cat>
            <c:strRef>
              <c:f>Totalt!$B$14:$F$14</c:f>
              <c:strCache>
                <c:ptCount val="5"/>
                <c:pt idx="0">
                  <c:v>NTP     2010-2019</c:v>
                </c:pt>
                <c:pt idx="1">
                  <c:v>Ramme           -20 %</c:v>
                </c:pt>
                <c:pt idx="2">
                  <c:v>Planteknisk ramme</c:v>
                </c:pt>
                <c:pt idx="3">
                  <c:v>Ramme     +20 %</c:v>
                </c:pt>
                <c:pt idx="4">
                  <c:v>Ramme     +45 %</c:v>
                </c:pt>
              </c:strCache>
            </c:strRef>
          </c:cat>
          <c:val>
            <c:numRef>
              <c:f>Totalt!$B$21:$F$21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7"/>
          <c:order val="7"/>
          <c:tx>
            <c:strRef>
              <c:f>Totalt!$A$22</c:f>
              <c:strCache>
                <c:ptCount val="1"/>
                <c:pt idx="0">
                  <c:v>Bompenger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</c:spPr>
          <c:cat>
            <c:strRef>
              <c:f>Totalt!$B$14:$F$14</c:f>
              <c:strCache>
                <c:ptCount val="5"/>
                <c:pt idx="0">
                  <c:v>NTP     2010-2019</c:v>
                </c:pt>
                <c:pt idx="1">
                  <c:v>Ramme           -20 %</c:v>
                </c:pt>
                <c:pt idx="2">
                  <c:v>Planteknisk ramme</c:v>
                </c:pt>
                <c:pt idx="3">
                  <c:v>Ramme     +20 %</c:v>
                </c:pt>
                <c:pt idx="4">
                  <c:v>Ramme     +45 %</c:v>
                </c:pt>
              </c:strCache>
            </c:strRef>
          </c:cat>
          <c:val>
            <c:numRef>
              <c:f>Totalt!$B$22:$F$22</c:f>
              <c:numCache>
                <c:formatCode>General</c:formatCode>
                <c:ptCount val="5"/>
              </c:numCache>
            </c:numRef>
          </c:val>
        </c:ser>
        <c:gapWidth val="75"/>
        <c:overlap val="100"/>
        <c:axId val="50443392"/>
        <c:axId val="50444928"/>
      </c:barChart>
      <c:catAx>
        <c:axId val="504433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Georgia" pitchFamily="18" charset="0"/>
              </a:defRPr>
            </a:pPr>
            <a:endParaRPr lang="nb-NO"/>
          </a:p>
        </c:txPr>
        <c:crossAx val="50444928"/>
        <c:crosses val="autoZero"/>
        <c:auto val="1"/>
        <c:lblAlgn val="ctr"/>
        <c:lblOffset val="100"/>
      </c:catAx>
      <c:valAx>
        <c:axId val="50444928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nb-NO" sz="1400" dirty="0" smtClean="0">
                    <a:latin typeface="Georgia" pitchFamily="18" charset="0"/>
                  </a:rPr>
                  <a:t>Millioner 2012-kr</a:t>
                </a:r>
                <a:endParaRPr lang="nb-NO" sz="1400" dirty="0">
                  <a:latin typeface="Georgia" pitchFamily="18" charset="0"/>
                </a:endParaRPr>
              </a:p>
            </c:rich>
          </c:tx>
          <c:layout>
            <c:manualLayout>
              <c:xMode val="edge"/>
              <c:yMode val="edge"/>
              <c:x val="1.4586614173228341E-2"/>
              <c:y val="0.31652954299449665"/>
            </c:manualLayout>
          </c:layout>
        </c:title>
        <c:numFmt formatCode="#,##0_);\(#,##0\)" sourceLinked="0"/>
        <c:tickLblPos val="nextTo"/>
        <c:txPr>
          <a:bodyPr/>
          <a:lstStyle/>
          <a:p>
            <a:pPr>
              <a:defRPr sz="1400">
                <a:latin typeface="Georgia" pitchFamily="18" charset="0"/>
              </a:defRPr>
            </a:pPr>
            <a:endParaRPr lang="nb-NO"/>
          </a:p>
        </c:txPr>
        <c:crossAx val="50443392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7279342884132014"/>
          <c:y val="0.10084553638445468"/>
          <c:w val="0.26044263147056812"/>
          <c:h val="0.77402215433453325"/>
        </c:manualLayout>
      </c:layout>
      <c:txPr>
        <a:bodyPr/>
        <a:lstStyle/>
        <a:p>
          <a:pPr>
            <a:defRPr sz="1400">
              <a:latin typeface="Georgia" pitchFamily="18" charset="0"/>
            </a:defRPr>
          </a:pPr>
          <a:endParaRPr lang="nb-NO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34"/>
  <c:chart>
    <c:plotArea>
      <c:layout>
        <c:manualLayout>
          <c:layoutTarget val="inner"/>
          <c:xMode val="edge"/>
          <c:yMode val="edge"/>
          <c:x val="0.15687601938923268"/>
          <c:y val="3.7753395579650934E-2"/>
          <c:w val="0.56773738899075943"/>
          <c:h val="0.8230175599634747"/>
        </c:manualLayout>
      </c:layout>
      <c:barChart>
        <c:barDir val="col"/>
        <c:grouping val="stacked"/>
        <c:ser>
          <c:idx val="0"/>
          <c:order val="0"/>
          <c:tx>
            <c:strRef>
              <c:f>Totalt!$A$15</c:f>
              <c:strCache>
                <c:ptCount val="1"/>
                <c:pt idx="0">
                  <c:v>Drift, vedlikehold m.m.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ysClr val="windowText" lastClr="000000"/>
              </a:solidFill>
            </a:ln>
          </c:spPr>
          <c:cat>
            <c:strRef>
              <c:f>Totalt!$B$14:$F$14</c:f>
              <c:strCache>
                <c:ptCount val="5"/>
                <c:pt idx="0">
                  <c:v>NTP     2010-2019</c:v>
                </c:pt>
                <c:pt idx="1">
                  <c:v>Ramme           -20 %</c:v>
                </c:pt>
                <c:pt idx="2">
                  <c:v>Planteknisk ramme</c:v>
                </c:pt>
                <c:pt idx="3">
                  <c:v>Ramme     +20 %</c:v>
                </c:pt>
                <c:pt idx="4">
                  <c:v>Ramme     +45 %</c:v>
                </c:pt>
              </c:strCache>
            </c:strRef>
          </c:cat>
          <c:val>
            <c:numRef>
              <c:f>Totalt!$B$15:$F$15</c:f>
              <c:numCache>
                <c:formatCode>General</c:formatCode>
                <c:ptCount val="5"/>
                <c:pt idx="0">
                  <c:v>70100</c:v>
                </c:pt>
                <c:pt idx="1">
                  <c:v>84670</c:v>
                </c:pt>
                <c:pt idx="2">
                  <c:v>92190</c:v>
                </c:pt>
                <c:pt idx="3">
                  <c:v>92500</c:v>
                </c:pt>
                <c:pt idx="4">
                  <c:v>94770</c:v>
                </c:pt>
              </c:numCache>
            </c:numRef>
          </c:val>
        </c:ser>
        <c:ser>
          <c:idx val="1"/>
          <c:order val="1"/>
          <c:tx>
            <c:strRef>
              <c:f>Totalt!$A$16</c:f>
              <c:strCache>
                <c:ptCount val="1"/>
                <c:pt idx="0">
                  <c:v>Investering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</c:spPr>
          <c:cat>
            <c:strRef>
              <c:f>Totalt!$B$14:$F$14</c:f>
              <c:strCache>
                <c:ptCount val="5"/>
                <c:pt idx="0">
                  <c:v>NTP     2010-2019</c:v>
                </c:pt>
                <c:pt idx="1">
                  <c:v>Ramme           -20 %</c:v>
                </c:pt>
                <c:pt idx="2">
                  <c:v>Planteknisk ramme</c:v>
                </c:pt>
                <c:pt idx="3">
                  <c:v>Ramme     +20 %</c:v>
                </c:pt>
                <c:pt idx="4">
                  <c:v>Ramme     +45 %</c:v>
                </c:pt>
              </c:strCache>
            </c:strRef>
          </c:cat>
          <c:val>
            <c:numRef>
              <c:f>Totalt!$B$16:$F$16</c:f>
              <c:numCache>
                <c:formatCode>General</c:formatCode>
                <c:ptCount val="5"/>
                <c:pt idx="0">
                  <c:v>81970</c:v>
                </c:pt>
                <c:pt idx="1">
                  <c:v>41720</c:v>
                </c:pt>
                <c:pt idx="2">
                  <c:v>68970</c:v>
                </c:pt>
                <c:pt idx="3">
                  <c:v>104380</c:v>
                </c:pt>
                <c:pt idx="4">
                  <c:v>146440</c:v>
                </c:pt>
              </c:numCache>
            </c:numRef>
          </c:val>
        </c:ser>
        <c:ser>
          <c:idx val="2"/>
          <c:order val="2"/>
          <c:tx>
            <c:strRef>
              <c:f>Totalt!$A$17</c:f>
              <c:strCache>
                <c:ptCount val="1"/>
                <c:pt idx="0">
                  <c:v>Ferjer</c:v>
                </c:pt>
              </c:strCache>
            </c:strRef>
          </c:tx>
          <c:spPr>
            <a:solidFill>
              <a:srgbClr val="BB9C5D"/>
            </a:solidFill>
            <a:ln>
              <a:solidFill>
                <a:sysClr val="windowText" lastClr="000000"/>
              </a:solidFill>
            </a:ln>
          </c:spPr>
          <c:cat>
            <c:strRef>
              <c:f>Totalt!$B$14:$F$14</c:f>
              <c:strCache>
                <c:ptCount val="5"/>
                <c:pt idx="0">
                  <c:v>NTP     2010-2019</c:v>
                </c:pt>
                <c:pt idx="1">
                  <c:v>Ramme           -20 %</c:v>
                </c:pt>
                <c:pt idx="2">
                  <c:v>Planteknisk ramme</c:v>
                </c:pt>
                <c:pt idx="3">
                  <c:v>Ramme     +20 %</c:v>
                </c:pt>
                <c:pt idx="4">
                  <c:v>Ramme     +45 %</c:v>
                </c:pt>
              </c:strCache>
            </c:strRef>
          </c:cat>
          <c:val>
            <c:numRef>
              <c:f>Totalt!$B$17:$F$17</c:f>
              <c:numCache>
                <c:formatCode>General</c:formatCode>
                <c:ptCount val="5"/>
                <c:pt idx="0">
                  <c:v>4520</c:v>
                </c:pt>
                <c:pt idx="1">
                  <c:v>4570</c:v>
                </c:pt>
                <c:pt idx="2">
                  <c:v>4570</c:v>
                </c:pt>
                <c:pt idx="3">
                  <c:v>4570</c:v>
                </c:pt>
                <c:pt idx="4">
                  <c:v>4570</c:v>
                </c:pt>
              </c:numCache>
            </c:numRef>
          </c:val>
        </c:ser>
        <c:ser>
          <c:idx val="3"/>
          <c:order val="3"/>
          <c:tx>
            <c:strRef>
              <c:f>Totalt!$A$18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FFFFCC"/>
            </a:solidFill>
            <a:ln>
              <a:solidFill>
                <a:sysClr val="windowText" lastClr="000000"/>
              </a:solidFill>
            </a:ln>
          </c:spPr>
          <c:cat>
            <c:strRef>
              <c:f>Totalt!$B$14:$F$14</c:f>
              <c:strCache>
                <c:ptCount val="5"/>
                <c:pt idx="0">
                  <c:v>NTP     2010-2019</c:v>
                </c:pt>
                <c:pt idx="1">
                  <c:v>Ramme           -20 %</c:v>
                </c:pt>
                <c:pt idx="2">
                  <c:v>Planteknisk ramme</c:v>
                </c:pt>
                <c:pt idx="3">
                  <c:v>Ramme     +20 %</c:v>
                </c:pt>
                <c:pt idx="4">
                  <c:v>Ramme     +45 %</c:v>
                </c:pt>
              </c:strCache>
            </c:strRef>
          </c:cat>
          <c:val>
            <c:numRef>
              <c:f>Totalt!$B$18:$F$18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4"/>
          <c:tx>
            <c:strRef>
              <c:f>Totalt!$A$19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ysClr val="windowText" lastClr="000000"/>
              </a:solidFill>
            </a:ln>
          </c:spPr>
          <c:cat>
            <c:strRef>
              <c:f>Totalt!$B$14:$F$14</c:f>
              <c:strCache>
                <c:ptCount val="5"/>
                <c:pt idx="0">
                  <c:v>NTP     2010-2019</c:v>
                </c:pt>
                <c:pt idx="1">
                  <c:v>Ramme           -20 %</c:v>
                </c:pt>
                <c:pt idx="2">
                  <c:v>Planteknisk ramme</c:v>
                </c:pt>
                <c:pt idx="3">
                  <c:v>Ramme     +20 %</c:v>
                </c:pt>
                <c:pt idx="4">
                  <c:v>Ramme     +45 %</c:v>
                </c:pt>
              </c:strCache>
            </c:strRef>
          </c:cat>
          <c:val>
            <c:numRef>
              <c:f>Totalt!$B$19:$F$19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5"/>
          <c:order val="5"/>
          <c:tx>
            <c:strRef>
              <c:f>Totalt!$A$20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ysClr val="windowText" lastClr="000000"/>
              </a:solidFill>
            </a:ln>
          </c:spPr>
          <c:cat>
            <c:strRef>
              <c:f>Totalt!$B$14:$F$14</c:f>
              <c:strCache>
                <c:ptCount val="5"/>
                <c:pt idx="0">
                  <c:v>NTP     2010-2019</c:v>
                </c:pt>
                <c:pt idx="1">
                  <c:v>Ramme           -20 %</c:v>
                </c:pt>
                <c:pt idx="2">
                  <c:v>Planteknisk ramme</c:v>
                </c:pt>
                <c:pt idx="3">
                  <c:v>Ramme     +20 %</c:v>
                </c:pt>
                <c:pt idx="4">
                  <c:v>Ramme     +45 %</c:v>
                </c:pt>
              </c:strCache>
            </c:strRef>
          </c:cat>
          <c:val>
            <c:numRef>
              <c:f>Totalt!$B$20:$F$20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6"/>
          <c:order val="6"/>
          <c:tx>
            <c:strRef>
              <c:f>Totalt!$A$21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ysClr val="windowText" lastClr="000000"/>
              </a:solidFill>
            </a:ln>
          </c:spPr>
          <c:cat>
            <c:strRef>
              <c:f>Totalt!$B$14:$F$14</c:f>
              <c:strCache>
                <c:ptCount val="5"/>
                <c:pt idx="0">
                  <c:v>NTP     2010-2019</c:v>
                </c:pt>
                <c:pt idx="1">
                  <c:v>Ramme           -20 %</c:v>
                </c:pt>
                <c:pt idx="2">
                  <c:v>Planteknisk ramme</c:v>
                </c:pt>
                <c:pt idx="3">
                  <c:v>Ramme     +20 %</c:v>
                </c:pt>
                <c:pt idx="4">
                  <c:v>Ramme     +45 %</c:v>
                </c:pt>
              </c:strCache>
            </c:strRef>
          </c:cat>
          <c:val>
            <c:numRef>
              <c:f>Totalt!$B$21:$F$21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7"/>
          <c:order val="7"/>
          <c:tx>
            <c:strRef>
              <c:f>Totalt!$A$22</c:f>
              <c:strCache>
                <c:ptCount val="1"/>
                <c:pt idx="0">
                  <c:v>Bompenger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ysClr val="windowText" lastClr="000000"/>
              </a:solidFill>
            </a:ln>
          </c:spPr>
          <c:cat>
            <c:strRef>
              <c:f>Totalt!$B$14:$F$14</c:f>
              <c:strCache>
                <c:ptCount val="5"/>
                <c:pt idx="0">
                  <c:v>NTP     2010-2019</c:v>
                </c:pt>
                <c:pt idx="1">
                  <c:v>Ramme           -20 %</c:v>
                </c:pt>
                <c:pt idx="2">
                  <c:v>Planteknisk ramme</c:v>
                </c:pt>
                <c:pt idx="3">
                  <c:v>Ramme     +20 %</c:v>
                </c:pt>
                <c:pt idx="4">
                  <c:v>Ramme     +45 %</c:v>
                </c:pt>
              </c:strCache>
            </c:strRef>
          </c:cat>
          <c:val>
            <c:numRef>
              <c:f>Totalt!$B$22:$F$22</c:f>
              <c:numCache>
                <c:formatCode>General</c:formatCode>
                <c:ptCount val="5"/>
                <c:pt idx="0">
                  <c:v>67540.478400000007</c:v>
                </c:pt>
                <c:pt idx="1">
                  <c:v>8100</c:v>
                </c:pt>
                <c:pt idx="2">
                  <c:v>34380</c:v>
                </c:pt>
                <c:pt idx="3">
                  <c:v>52010</c:v>
                </c:pt>
                <c:pt idx="4">
                  <c:v>80940</c:v>
                </c:pt>
              </c:numCache>
            </c:numRef>
          </c:val>
        </c:ser>
        <c:gapWidth val="75"/>
        <c:overlap val="100"/>
        <c:axId val="50871296"/>
        <c:axId val="50889472"/>
      </c:barChart>
      <c:catAx>
        <c:axId val="508712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Georgia" pitchFamily="18" charset="0"/>
              </a:defRPr>
            </a:pPr>
            <a:endParaRPr lang="nb-NO"/>
          </a:p>
        </c:txPr>
        <c:crossAx val="50889472"/>
        <c:crosses val="autoZero"/>
        <c:auto val="1"/>
        <c:lblAlgn val="ctr"/>
        <c:lblOffset val="100"/>
      </c:catAx>
      <c:valAx>
        <c:axId val="50889472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sz="1400">
                    <a:latin typeface="Georgia" pitchFamily="18" charset="0"/>
                  </a:defRPr>
                </a:pPr>
                <a:r>
                  <a:rPr lang="nb-NO" sz="1400" dirty="0" smtClean="0">
                    <a:latin typeface="Georgia" pitchFamily="18" charset="0"/>
                  </a:rPr>
                  <a:t>Millioner 2012-kr</a:t>
                </a:r>
                <a:endParaRPr lang="nb-NO" sz="1400" dirty="0">
                  <a:latin typeface="Georgia" pitchFamily="18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30033842701404262"/>
            </c:manualLayout>
          </c:layout>
        </c:title>
        <c:numFmt formatCode="#,##0_);\(#,##0\)" sourceLinked="0"/>
        <c:tickLblPos val="nextTo"/>
        <c:txPr>
          <a:bodyPr/>
          <a:lstStyle/>
          <a:p>
            <a:pPr>
              <a:defRPr sz="1400">
                <a:latin typeface="Georgia" pitchFamily="18" charset="0"/>
              </a:defRPr>
            </a:pPr>
            <a:endParaRPr lang="nb-NO"/>
          </a:p>
        </c:txPr>
        <c:crossAx val="50871296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7279342884132014"/>
          <c:y val="0.10084553638445468"/>
          <c:w val="0.26044263147056812"/>
          <c:h val="0.77402215433453359"/>
        </c:manualLayout>
      </c:layout>
      <c:txPr>
        <a:bodyPr/>
        <a:lstStyle/>
        <a:p>
          <a:pPr>
            <a:defRPr sz="1400">
              <a:latin typeface="Georgia" pitchFamily="18" charset="0"/>
            </a:defRPr>
          </a:pPr>
          <a:endParaRPr lang="nb-NO"/>
        </a:p>
      </c:txPr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B363255-226B-44AF-9875-57254E2B45E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A7AAC0-1645-47A7-8E3E-895010C4D117}" type="slidenum">
              <a:rPr lang="nb-NO" smtClean="0"/>
              <a:pPr/>
              <a:t>1</a:t>
            </a:fld>
            <a:endParaRPr lang="nb-NO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</p:spPr>
        <p:txBody>
          <a:bodyPr/>
          <a:lstStyle/>
          <a:p>
            <a:pPr eaLnBrk="1" hangingPunct="1"/>
            <a:endParaRPr lang="nb-NO" sz="16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F41D8E-9C2A-4CE7-AD05-832F12D3F5A8}" type="slidenum">
              <a:rPr lang="nb-NO" smtClean="0"/>
              <a:pPr/>
              <a:t>11</a:t>
            </a:fld>
            <a:endParaRPr lang="nb-NO" smtClean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</p:spPr>
        <p:txBody>
          <a:bodyPr/>
          <a:lstStyle/>
          <a:p>
            <a:pPr eaLnBrk="1" hangingPunct="1"/>
            <a:endParaRPr lang="nb-NO" sz="16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Plassholder for lysbil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smtClean="0"/>
          </a:p>
        </p:txBody>
      </p:sp>
      <p:sp>
        <p:nvSpPr>
          <p:cNvPr id="63491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F2640D-D3B3-4DB9-8E66-8C7CD052FC5B}" type="slidenum">
              <a:rPr lang="nb-NO" smtClean="0"/>
              <a:pPr/>
              <a:t>12</a:t>
            </a:fld>
            <a:endParaRPr lang="nb-NO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5F7B97-BAC9-4641-8018-21BF6CE8168B}" type="slidenum">
              <a:rPr lang="nb-NO" smtClean="0"/>
              <a:pPr/>
              <a:t>14</a:t>
            </a:fld>
            <a:endParaRPr lang="nb-NO" smtClean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</p:spPr>
        <p:txBody>
          <a:bodyPr/>
          <a:lstStyle/>
          <a:p>
            <a:pPr eaLnBrk="1" hangingPunct="1"/>
            <a:endParaRPr lang="nb-NO" sz="16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E1F63D-9706-451C-A003-C78E898245D0}" type="slidenum">
              <a:rPr lang="nb-NO" smtClean="0"/>
              <a:pPr/>
              <a:t>15</a:t>
            </a:fld>
            <a:endParaRPr lang="nb-NO" smtClean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</p:spPr>
        <p:txBody>
          <a:bodyPr/>
          <a:lstStyle/>
          <a:p>
            <a:pPr eaLnBrk="1" hangingPunct="1"/>
            <a:endParaRPr lang="nb-NO" sz="16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Plassholder for lysbil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smtClean="0"/>
          </a:p>
        </p:txBody>
      </p:sp>
      <p:sp>
        <p:nvSpPr>
          <p:cNvPr id="70659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8F8774-8829-4AC9-BC2F-DBC6B2F2EFA2}" type="slidenum">
              <a:rPr lang="nb-NO" smtClean="0"/>
              <a:pPr/>
              <a:t>16</a:t>
            </a:fld>
            <a:endParaRPr lang="nb-NO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Plassholder for lysbil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smtClean="0"/>
          </a:p>
        </p:txBody>
      </p:sp>
      <p:sp>
        <p:nvSpPr>
          <p:cNvPr id="75779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05B565-F6A6-45B8-A951-A7C876DF5A95}" type="slidenum">
              <a:rPr lang="nb-NO" smtClean="0">
                <a:solidFill>
                  <a:srgbClr val="000000"/>
                </a:solidFill>
              </a:rPr>
              <a:pPr/>
              <a:t>20</a:t>
            </a:fld>
            <a:endParaRPr lang="nb-NO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5C6859-1BAF-418E-B145-2C85ED737940}" type="slidenum">
              <a:rPr lang="nb-NO" smtClean="0">
                <a:solidFill>
                  <a:srgbClr val="000000"/>
                </a:solidFill>
              </a:rPr>
              <a:pPr/>
              <a:t>23</a:t>
            </a:fld>
            <a:endParaRPr lang="nb-NO" smtClean="0">
              <a:solidFill>
                <a:srgbClr val="000000"/>
              </a:solidFill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</p:spPr>
        <p:txBody>
          <a:bodyPr/>
          <a:lstStyle/>
          <a:p>
            <a:pPr eaLnBrk="1" hangingPunct="1"/>
            <a:endParaRPr lang="nb-NO" sz="16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544A17-D2DD-4855-AC37-804B4F3C0D4F}" type="slidenum">
              <a:rPr lang="nb-NO" smtClean="0">
                <a:solidFill>
                  <a:srgbClr val="000000"/>
                </a:solidFill>
              </a:rPr>
              <a:pPr/>
              <a:t>24</a:t>
            </a:fld>
            <a:endParaRPr lang="nb-NO" smtClean="0">
              <a:solidFill>
                <a:srgbClr val="000000"/>
              </a:solidFill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</p:spPr>
        <p:txBody>
          <a:bodyPr/>
          <a:lstStyle/>
          <a:p>
            <a:pPr eaLnBrk="1" hangingPunct="1"/>
            <a:endParaRPr lang="nb-NO" sz="16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E0E42E-35F1-4031-96CA-EF6DC8271F31}" type="slidenum">
              <a:rPr lang="nb-NO" smtClean="0"/>
              <a:pPr/>
              <a:t>3</a:t>
            </a:fld>
            <a:endParaRPr lang="nb-NO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</p:spPr>
        <p:txBody>
          <a:bodyPr/>
          <a:lstStyle/>
          <a:p>
            <a:pPr eaLnBrk="1" hangingPunct="1"/>
            <a:r>
              <a:rPr lang="nb-NO" sz="1600" smtClean="0"/>
              <a:t>Forklare kva som ligg i dette.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C71E87-D243-4537-8BFB-15B916D28B42}" type="slidenum">
              <a:rPr lang="nb-NO" smtClean="0"/>
              <a:pPr/>
              <a:t>4</a:t>
            </a:fld>
            <a:endParaRPr lang="nb-NO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</p:spPr>
        <p:txBody>
          <a:bodyPr/>
          <a:lstStyle/>
          <a:p>
            <a:pPr eaLnBrk="1" hangingPunct="1"/>
            <a:r>
              <a:rPr lang="nb-NO" sz="1600" smtClean="0"/>
              <a:t>Forklare kva som ligg i dette.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501920-BC9A-4B2A-82E7-41DA23FB52EE}" type="slidenum">
              <a:rPr lang="nb-NO" smtClean="0"/>
              <a:pPr/>
              <a:t>5</a:t>
            </a:fld>
            <a:endParaRPr lang="nb-NO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</p:spPr>
        <p:txBody>
          <a:bodyPr/>
          <a:lstStyle/>
          <a:p>
            <a:pPr eaLnBrk="1" hangingPunct="1"/>
            <a:r>
              <a:rPr lang="nb-NO" sz="1600" smtClean="0"/>
              <a:t>Forklare kva som ligg i dette.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B5C4D9-C190-41AF-AC91-D63923C9F0D5}" type="slidenum">
              <a:rPr lang="nb-NO" smtClean="0"/>
              <a:pPr/>
              <a:t>6</a:t>
            </a:fld>
            <a:endParaRPr lang="nb-NO" smtClean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</p:spPr>
        <p:txBody>
          <a:bodyPr/>
          <a:lstStyle/>
          <a:p>
            <a:pPr eaLnBrk="1" hangingPunct="1"/>
            <a:endParaRPr lang="nb-NO" sz="16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436C8B-5359-43F1-8420-3FA8E9E46646}" type="slidenum">
              <a:rPr lang="nb-NO" smtClean="0"/>
              <a:pPr/>
              <a:t>7</a:t>
            </a:fld>
            <a:endParaRPr lang="nb-NO" smtClean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</p:spPr>
        <p:txBody>
          <a:bodyPr/>
          <a:lstStyle/>
          <a:p>
            <a:pPr eaLnBrk="1" hangingPunct="1"/>
            <a:r>
              <a:rPr lang="nb-NO" sz="1600" smtClean="0"/>
              <a:t>Forklare kva som ligg i dette.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5ADC0D-02B6-4A1F-BECC-9C67730DD177}" type="slidenum">
              <a:rPr lang="nb-NO" smtClean="0"/>
              <a:pPr/>
              <a:t>8</a:t>
            </a:fld>
            <a:endParaRPr lang="nb-NO" smtClean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</p:spPr>
        <p:txBody>
          <a:bodyPr/>
          <a:lstStyle/>
          <a:p>
            <a:pPr eaLnBrk="1" hangingPunct="1"/>
            <a:r>
              <a:rPr lang="nb-NO" sz="1600" smtClean="0"/>
              <a:t>Drift og vedlikehaldsbudsjett auka med 35 prosent samanlikna med årets (2012) budsjett. </a:t>
            </a:r>
          </a:p>
          <a:p>
            <a:pPr eaLnBrk="1" hangingPunct="1"/>
            <a:r>
              <a:rPr lang="nb-NO" sz="1600" smtClean="0"/>
              <a:t>E16 – Dalevågtunnelen.</a:t>
            </a:r>
          </a:p>
          <a:p>
            <a:pPr eaLnBrk="1" hangingPunct="1"/>
            <a:endParaRPr lang="nb-NO" sz="16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347FA6-538E-458A-B8F7-96E8EE09E02C}" type="slidenum">
              <a:rPr lang="nb-NO" smtClean="0"/>
              <a:pPr/>
              <a:t>9</a:t>
            </a:fld>
            <a:endParaRPr lang="nb-NO" smtClean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</p:spPr>
        <p:txBody>
          <a:bodyPr/>
          <a:lstStyle/>
          <a:p>
            <a:pPr eaLnBrk="1" hangingPunct="1"/>
            <a:endParaRPr lang="nb-NO" sz="16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D19951-2CC8-466F-B6DA-85A9BED543B5}" type="slidenum">
              <a:rPr lang="nb-NO" smtClean="0"/>
              <a:pPr/>
              <a:t>10</a:t>
            </a:fld>
            <a:endParaRPr lang="nb-NO" smtClean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</p:spPr>
        <p:txBody>
          <a:bodyPr/>
          <a:lstStyle/>
          <a:p>
            <a:pPr eaLnBrk="1" hangingPunct="1"/>
            <a:endParaRPr lang="nb-NO" sz="16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6BBA2-D504-4240-9D7A-08015021843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D5943-3731-4C75-A4DD-65F4FAD85AB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BDDA6-9C3B-427F-9E6B-20072057C03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n-NO" smtClean="0"/>
              <a:t>Klikk for å redigere tittelstil</a:t>
            </a:r>
            <a:endParaRPr lang="nb-NO"/>
          </a:p>
        </p:txBody>
      </p:sp>
      <p:sp>
        <p:nvSpPr>
          <p:cNvPr id="3" name="2 Undertittel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n-NO" smtClean="0"/>
              <a:t>Klikk for å redigere undertittelstil i malen</a:t>
            </a:r>
            <a:endParaRPr lang="nb-NO"/>
          </a:p>
        </p:txBody>
      </p:sp>
      <p:sp>
        <p:nvSpPr>
          <p:cNvPr id="4" name="3 Plasshaldar for dat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9C808AD-74BC-42C3-A9BC-081CDDC7A444}" type="datetimeFigureOut">
              <a:rPr lang="nb-NO"/>
              <a:pPr>
                <a:defRPr/>
              </a:pPr>
              <a:t>18.03.2012</a:t>
            </a:fld>
            <a:endParaRPr lang="nb-NO"/>
          </a:p>
        </p:txBody>
      </p:sp>
      <p:sp>
        <p:nvSpPr>
          <p:cNvPr id="5" name="4 Plasshaldar for botn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5 Plasshaldar for lysbilet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1F70A2B-0176-41B6-9FB9-4701C059E1A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nb-NO"/>
          </a:p>
        </p:txBody>
      </p:sp>
      <p:sp>
        <p:nvSpPr>
          <p:cNvPr id="3" name="2 Plasshaldar for innhald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b-NO"/>
          </a:p>
        </p:txBody>
      </p:sp>
      <p:sp>
        <p:nvSpPr>
          <p:cNvPr id="4" name="3 Plasshaldar for dat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BD6F890-C2B0-4EE4-A646-D98E3BC5EDDE}" type="datetimeFigureOut">
              <a:rPr lang="nb-NO"/>
              <a:pPr>
                <a:defRPr/>
              </a:pPr>
              <a:t>18.03.2012</a:t>
            </a:fld>
            <a:endParaRPr lang="nb-NO"/>
          </a:p>
        </p:txBody>
      </p:sp>
      <p:sp>
        <p:nvSpPr>
          <p:cNvPr id="5" name="4 Plasshaldar for botn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5 Plasshaldar for lysbilet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F2F1DAE-B5F9-4FA7-9BC8-C5096647CC9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n-NO" smtClean="0"/>
              <a:t>Klikk for å redigere tittelstil</a:t>
            </a:r>
            <a:endParaRPr lang="nb-NO"/>
          </a:p>
        </p:txBody>
      </p:sp>
      <p:sp>
        <p:nvSpPr>
          <p:cNvPr id="3" name="2 Plasshaldar for tekst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4" name="3 Plasshaldar for dat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E632D09-3A2F-4030-B2D7-672F06468197}" type="datetimeFigureOut">
              <a:rPr lang="nb-NO"/>
              <a:pPr>
                <a:defRPr/>
              </a:pPr>
              <a:t>18.03.2012</a:t>
            </a:fld>
            <a:endParaRPr lang="nb-NO"/>
          </a:p>
        </p:txBody>
      </p:sp>
      <p:sp>
        <p:nvSpPr>
          <p:cNvPr id="5" name="4 Plasshaldar for botn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5 Plasshaldar for lysbilet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1DE7CFF-7006-40F9-BD08-07205E05532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nb-NO"/>
          </a:p>
        </p:txBody>
      </p:sp>
      <p:sp>
        <p:nvSpPr>
          <p:cNvPr id="3" name="2 Plasshaldar for innhald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b-NO"/>
          </a:p>
        </p:txBody>
      </p:sp>
      <p:sp>
        <p:nvSpPr>
          <p:cNvPr id="4" name="3 Plasshaldar for innhald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b-NO"/>
          </a:p>
        </p:txBody>
      </p:sp>
      <p:sp>
        <p:nvSpPr>
          <p:cNvPr id="5" name="4 Plasshaldar for dat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4CCCC21-EE03-4CD7-95B0-B935448FC01F}" type="datetimeFigureOut">
              <a:rPr lang="nb-NO"/>
              <a:pPr>
                <a:defRPr/>
              </a:pPr>
              <a:t>18.03.2012</a:t>
            </a:fld>
            <a:endParaRPr lang="nb-NO"/>
          </a:p>
        </p:txBody>
      </p:sp>
      <p:sp>
        <p:nvSpPr>
          <p:cNvPr id="6" name="5 Plasshaldar for botn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6 Plasshaldar for lysbilet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1B1C8E2-1A57-4248-A575-377814DF273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Klikk for å redigere tittelstil</a:t>
            </a:r>
            <a:endParaRPr lang="nb-NO"/>
          </a:p>
        </p:txBody>
      </p:sp>
      <p:sp>
        <p:nvSpPr>
          <p:cNvPr id="3" name="2 Plasshaldar for tekst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4" name="3 Plasshaldar for innhald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b-NO"/>
          </a:p>
        </p:txBody>
      </p:sp>
      <p:sp>
        <p:nvSpPr>
          <p:cNvPr id="5" name="4 Plasshaldar for tekst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6" name="5 Plasshaldar for innhald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b-NO"/>
          </a:p>
        </p:txBody>
      </p:sp>
      <p:sp>
        <p:nvSpPr>
          <p:cNvPr id="7" name="6 Plasshaldar for dat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D9DC9FA-60A2-4266-9E14-BE8087591D34}" type="datetimeFigureOut">
              <a:rPr lang="nb-NO"/>
              <a:pPr>
                <a:defRPr/>
              </a:pPr>
              <a:t>18.03.2012</a:t>
            </a:fld>
            <a:endParaRPr lang="nb-NO"/>
          </a:p>
        </p:txBody>
      </p:sp>
      <p:sp>
        <p:nvSpPr>
          <p:cNvPr id="8" name="7 Plasshaldar for botn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8 Plasshaldar for lysbilet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6268C03-B932-480F-9FAE-E1321FB3B28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nb-NO"/>
          </a:p>
        </p:txBody>
      </p:sp>
      <p:sp>
        <p:nvSpPr>
          <p:cNvPr id="3" name="2 Plasshaldar for dat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430DD04-24D4-42C2-BAB1-F22DFE99DDA1}" type="datetimeFigureOut">
              <a:rPr lang="nb-NO"/>
              <a:pPr>
                <a:defRPr/>
              </a:pPr>
              <a:t>18.03.2012</a:t>
            </a:fld>
            <a:endParaRPr lang="nb-NO"/>
          </a:p>
        </p:txBody>
      </p:sp>
      <p:sp>
        <p:nvSpPr>
          <p:cNvPr id="4" name="3 Plasshaldar for botn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4 Plasshaldar for lysbilet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58A6252-5B09-472F-98FA-CE0EDEB1D0A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lasshaldar for dat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42EAA51-51C3-40E3-8EE5-12E0B86BF7B1}" type="datetimeFigureOut">
              <a:rPr lang="nb-NO"/>
              <a:pPr>
                <a:defRPr/>
              </a:pPr>
              <a:t>18.03.2012</a:t>
            </a:fld>
            <a:endParaRPr lang="nb-NO"/>
          </a:p>
        </p:txBody>
      </p:sp>
      <p:sp>
        <p:nvSpPr>
          <p:cNvPr id="3" name="2 Plasshaldar for botn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3 Plasshaldar for lysbilet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D20192B-D8EE-4F98-A4BD-A98EDC70A94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n-NO" smtClean="0"/>
              <a:t>Klikk for å redigere tittelstil</a:t>
            </a:r>
            <a:endParaRPr lang="nb-NO"/>
          </a:p>
        </p:txBody>
      </p:sp>
      <p:sp>
        <p:nvSpPr>
          <p:cNvPr id="3" name="2 Plasshaldar for innhald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b-NO"/>
          </a:p>
        </p:txBody>
      </p:sp>
      <p:sp>
        <p:nvSpPr>
          <p:cNvPr id="4" name="3 Plasshaldar for tekst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5" name="4 Plasshaldar for dat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5B837D5-52E9-4FE4-860B-2758D0CDA090}" type="datetimeFigureOut">
              <a:rPr lang="nb-NO"/>
              <a:pPr>
                <a:defRPr/>
              </a:pPr>
              <a:t>18.03.2012</a:t>
            </a:fld>
            <a:endParaRPr lang="nb-NO"/>
          </a:p>
        </p:txBody>
      </p:sp>
      <p:sp>
        <p:nvSpPr>
          <p:cNvPr id="6" name="5 Plasshaldar for botn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6 Plasshaldar for lysbilet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1C37D08-928E-4918-9BF5-069251210F6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D2BA4-2DD2-42AA-981B-D1694C905C0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n-NO" smtClean="0"/>
              <a:t>Klikk for å redigere tittelstil</a:t>
            </a:r>
            <a:endParaRPr lang="nb-NO"/>
          </a:p>
        </p:txBody>
      </p:sp>
      <p:sp>
        <p:nvSpPr>
          <p:cNvPr id="3" name="2 Plasshaldar for bilete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3 Plasshaldar for tekst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5" name="4 Plasshaldar for dat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CC12FA7-775B-4C3A-9EA7-DF65F17ABC3A}" type="datetimeFigureOut">
              <a:rPr lang="nb-NO"/>
              <a:pPr>
                <a:defRPr/>
              </a:pPr>
              <a:t>18.03.2012</a:t>
            </a:fld>
            <a:endParaRPr lang="nb-NO"/>
          </a:p>
        </p:txBody>
      </p:sp>
      <p:sp>
        <p:nvSpPr>
          <p:cNvPr id="6" name="5 Plasshaldar for botn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6 Plasshaldar for lysbilet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36C6582-0B09-4FD6-BEE6-7C1075C6986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nb-NO"/>
          </a:p>
        </p:txBody>
      </p:sp>
      <p:sp>
        <p:nvSpPr>
          <p:cNvPr id="3" name="2 Plasshaldar for loddrett tekst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b-NO"/>
          </a:p>
        </p:txBody>
      </p:sp>
      <p:sp>
        <p:nvSpPr>
          <p:cNvPr id="4" name="3 Plasshaldar for dat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1A64862-E3FD-4F6F-A8C3-F839C1813526}" type="datetimeFigureOut">
              <a:rPr lang="nb-NO"/>
              <a:pPr>
                <a:defRPr/>
              </a:pPr>
              <a:t>18.03.2012</a:t>
            </a:fld>
            <a:endParaRPr lang="nb-NO"/>
          </a:p>
        </p:txBody>
      </p:sp>
      <p:sp>
        <p:nvSpPr>
          <p:cNvPr id="5" name="4 Plasshaldar for botn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5 Plasshaldar for lysbilet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1109475-3E03-4BC0-BB1E-10AB577A33E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oddrett titte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n-NO" smtClean="0"/>
              <a:t>Klikk for å redigere tittelstil</a:t>
            </a:r>
            <a:endParaRPr lang="nb-NO"/>
          </a:p>
        </p:txBody>
      </p:sp>
      <p:sp>
        <p:nvSpPr>
          <p:cNvPr id="3" name="2 Plasshaldar for loddrett tekst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b-NO"/>
          </a:p>
        </p:txBody>
      </p:sp>
      <p:sp>
        <p:nvSpPr>
          <p:cNvPr id="4" name="3 Plasshaldar for dato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B009C6E-CB39-4D4C-8886-62EB5BB49CCB}" type="datetimeFigureOut">
              <a:rPr lang="nb-NO"/>
              <a:pPr>
                <a:defRPr/>
              </a:pPr>
              <a:t>18.03.2012</a:t>
            </a:fld>
            <a:endParaRPr lang="nb-NO"/>
          </a:p>
        </p:txBody>
      </p:sp>
      <p:sp>
        <p:nvSpPr>
          <p:cNvPr id="5" name="4 Plasshaldar for botnteks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5 Plasshaldar for lysbilet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F39EA00-DC66-4C30-A325-E611E7427CC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pmal_blå_liggende_front med cred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9228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48063"/>
            <a:ext cx="6400800" cy="19685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734050"/>
            <a:ext cx="15224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24075" y="5734050"/>
            <a:ext cx="51847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51725" y="5734050"/>
            <a:ext cx="12350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86D15-8A4C-4A1B-8764-55CE0432B5B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nb-NO"/>
          </a:p>
        </p:txBody>
      </p:sp>
      <p:sp>
        <p:nvSpPr>
          <p:cNvPr id="3" name="2 Plasshaldar for innhald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E7A34-9A85-4818-ADAD-C843ED71085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n-NO" smtClean="0"/>
              <a:t>Klikk for å redigere tittelstil</a:t>
            </a:r>
            <a:endParaRPr lang="nb-NO"/>
          </a:p>
        </p:txBody>
      </p:sp>
      <p:sp>
        <p:nvSpPr>
          <p:cNvPr id="3" name="2 Plasshaldar for tekst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404A-216C-4523-B983-8214CCFD5DB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nb-NO"/>
          </a:p>
        </p:txBody>
      </p:sp>
      <p:sp>
        <p:nvSpPr>
          <p:cNvPr id="3" name="2 Plasshaldar for innhald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b-NO"/>
          </a:p>
        </p:txBody>
      </p:sp>
      <p:sp>
        <p:nvSpPr>
          <p:cNvPr id="4" name="3 Plasshaldar for innhald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27663-26F6-43D5-8EB3-FF3B91189C4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Klikk for å redigere tittelstil</a:t>
            </a:r>
            <a:endParaRPr lang="nb-NO"/>
          </a:p>
        </p:txBody>
      </p:sp>
      <p:sp>
        <p:nvSpPr>
          <p:cNvPr id="3" name="2 Plasshaldar for tekst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4" name="3 Plasshaldar for innhald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b-NO"/>
          </a:p>
        </p:txBody>
      </p:sp>
      <p:sp>
        <p:nvSpPr>
          <p:cNvPr id="5" name="4 Plasshaldar for tekst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6" name="5 Plasshaldar for innhald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F6572-18FD-4F90-9F00-AD93F254A04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6AFEF-5F5E-4030-B8CC-F15CA4229C3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C8B62-BE89-42F3-82CE-18C6246CCC5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83B67-8E49-4C49-85A1-F07FF0EA602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n-NO" smtClean="0"/>
              <a:t>Klikk for å redigere tittelstil</a:t>
            </a:r>
            <a:endParaRPr lang="nb-NO"/>
          </a:p>
        </p:txBody>
      </p:sp>
      <p:sp>
        <p:nvSpPr>
          <p:cNvPr id="3" name="2 Plasshaldar for innhald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b-NO"/>
          </a:p>
        </p:txBody>
      </p:sp>
      <p:sp>
        <p:nvSpPr>
          <p:cNvPr id="4" name="3 Plasshaldar for tekst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7E5E6-6899-4502-ABD2-C17C7C7A054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n-NO" smtClean="0"/>
              <a:t>Klikk for å redigere tittelstil</a:t>
            </a:r>
            <a:endParaRPr lang="nb-NO"/>
          </a:p>
        </p:txBody>
      </p:sp>
      <p:sp>
        <p:nvSpPr>
          <p:cNvPr id="3" name="2 Plasshaldar for bilete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3 Plasshaldar for tekst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n-NO" smtClean="0"/>
              <a:t>Tekststilar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EDBCC-2A01-4C98-A55A-56CDEFBF07F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Klikk for å redigere tittelstil</a:t>
            </a:r>
            <a:endParaRPr lang="nb-NO"/>
          </a:p>
        </p:txBody>
      </p:sp>
      <p:sp>
        <p:nvSpPr>
          <p:cNvPr id="3" name="2 Plasshaldar for loddrett tekst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B46F9-EA75-4BD7-A243-C4C27C64278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oddrett titte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75312"/>
          </a:xfrm>
        </p:spPr>
        <p:txBody>
          <a:bodyPr vert="eaVert"/>
          <a:lstStyle/>
          <a:p>
            <a:r>
              <a:rPr lang="nn-NO" smtClean="0"/>
              <a:t>Klikk for å redigere tittelstil</a:t>
            </a:r>
            <a:endParaRPr lang="nb-NO"/>
          </a:p>
        </p:txBody>
      </p:sp>
      <p:sp>
        <p:nvSpPr>
          <p:cNvPr id="3" name="2 Plasshaldar for loddrett tekst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75312"/>
          </a:xfrm>
        </p:spPr>
        <p:txBody>
          <a:bodyPr vert="eaVert"/>
          <a:lstStyle/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ECADF-0B09-4903-A6C6-DA185DDA4D8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ittel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n-NO" smtClean="0"/>
              <a:t>Klikk for å redigere tittelstil</a:t>
            </a:r>
            <a:endParaRPr lang="nb-NO"/>
          </a:p>
        </p:txBody>
      </p:sp>
      <p:sp>
        <p:nvSpPr>
          <p:cNvPr id="3" name="2 Plasshaldar for tekst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b-NO"/>
          </a:p>
        </p:txBody>
      </p:sp>
      <p:sp>
        <p:nvSpPr>
          <p:cNvPr id="4" name="3 Plasshaldar for innhald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b-NO"/>
          </a:p>
        </p:txBody>
      </p:sp>
      <p:sp>
        <p:nvSpPr>
          <p:cNvPr id="5" name="4 Plasshaldar for dato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5 Plasshaldar for botntekst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6 Plasshaldar for lysbiletnummer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B70CB-2F3C-4263-A738-FA9E3765478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tel, tekst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BD161-95EF-4914-9195-28A96E305EE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F31AC-46B8-48F7-B6B6-DFA46E75E3B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F1A0B-C384-4C32-9295-587F94020B9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C83FD-4FA2-429C-8479-41F38FEDB00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25FAE-C88D-47E9-ADF8-3CC0BB39B11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15290-2FE2-40B2-8986-1A0B0721C26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49529-F558-436E-B775-EEB2F11BAC7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E10D64F-F8DC-4DEB-B627-9C277E933DF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Plasshaldar for tittel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n-NO" smtClean="0"/>
              <a:t>Klikk for å redigere tittelstil</a:t>
            </a:r>
            <a:endParaRPr lang="nb-NO" smtClean="0"/>
          </a:p>
        </p:txBody>
      </p:sp>
      <p:sp>
        <p:nvSpPr>
          <p:cNvPr id="13315" name="2 Plasshaldar for tekst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smtClean="0"/>
              <a:t>Tekststilar i malen</a:t>
            </a:r>
          </a:p>
          <a:p>
            <a:pPr lvl="1"/>
            <a:r>
              <a:rPr lang="nn-NO" smtClean="0"/>
              <a:t>Andre nivå</a:t>
            </a:r>
          </a:p>
          <a:p>
            <a:pPr lvl="2"/>
            <a:r>
              <a:rPr lang="nn-NO" smtClean="0"/>
              <a:t>Tredje nivå</a:t>
            </a:r>
          </a:p>
          <a:p>
            <a:pPr lvl="3"/>
            <a:r>
              <a:rPr lang="nn-NO" smtClean="0"/>
              <a:t>Fjerde nivå</a:t>
            </a:r>
          </a:p>
          <a:p>
            <a:pPr lvl="4"/>
            <a:r>
              <a:rPr lang="nn-NO" smtClean="0"/>
              <a:t>Femte nivå</a:t>
            </a:r>
            <a:endParaRPr lang="nb-NO" smtClean="0"/>
          </a:p>
        </p:txBody>
      </p:sp>
      <p:sp>
        <p:nvSpPr>
          <p:cNvPr id="4" name="3 Plasshaldar for dato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A9C3218-02A3-4721-8165-648EA85E65DA}" type="datetimeFigureOut">
              <a:rPr lang="nb-NO"/>
              <a:pPr>
                <a:defRPr/>
              </a:pPr>
              <a:t>18.03.2012</a:t>
            </a:fld>
            <a:endParaRPr lang="nb-NO"/>
          </a:p>
        </p:txBody>
      </p:sp>
      <p:sp>
        <p:nvSpPr>
          <p:cNvPr id="5" name="4 Plasshaldar for botntekst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5 Plasshaldar for lysbiletnummer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37CB74D-1A90-435D-A332-C8D9C382ECB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 descr="ppmal_blå_liggende_innhold_lores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5949950"/>
            <a:ext cx="1511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37424A"/>
                </a:solidFill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5949950"/>
            <a:ext cx="5329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7424A"/>
                </a:solidFill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5949950"/>
            <a:ext cx="12350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7424A"/>
                </a:solidFill>
                <a:latin typeface="+mn-lt"/>
              </a:defRPr>
            </a:lvl1pPr>
          </a:lstStyle>
          <a:p>
            <a:pPr>
              <a:defRPr/>
            </a:pPr>
            <a:fld id="{71D2B1F8-4BD9-43A0-851A-ECE55984D3F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  <p:sldLayoutId id="2147483720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7424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7424A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7424A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7424A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7424A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37424A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37424A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37424A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37424A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rgbClr val="3742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7424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37424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37424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37424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37424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37424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37424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37424A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8213" y="5775325"/>
            <a:ext cx="1082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Line 3"/>
          <p:cNvSpPr>
            <a:spLocks noChangeShapeType="1"/>
          </p:cNvSpPr>
          <p:nvPr/>
        </p:nvSpPr>
        <p:spPr bwMode="auto">
          <a:xfrm flipH="1">
            <a:off x="152400" y="6477000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40963" name="Line 4"/>
          <p:cNvSpPr>
            <a:spLocks noChangeShapeType="1"/>
          </p:cNvSpPr>
          <p:nvPr/>
        </p:nvSpPr>
        <p:spPr bwMode="auto">
          <a:xfrm>
            <a:off x="8451850" y="6477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4648200" y="6477000"/>
            <a:ext cx="236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nb-NO" sz="1200" b="1"/>
              <a:t>Nasjonal transportplan</a:t>
            </a:r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228600" y="1447800"/>
            <a:ext cx="8686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endParaRPr lang="nb-NO" sz="1000" b="1"/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468313" y="404813"/>
            <a:ext cx="820737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800" b="1">
                <a:solidFill>
                  <a:schemeClr val="hlink"/>
                </a:solidFill>
              </a:rPr>
              <a:t>    </a:t>
            </a:r>
            <a:endParaRPr lang="nb-NO"/>
          </a:p>
          <a:p>
            <a:pPr lvl="1">
              <a:spcBef>
                <a:spcPct val="50000"/>
              </a:spcBef>
            </a:pPr>
            <a:endParaRPr lang="nb-NO"/>
          </a:p>
        </p:txBody>
      </p:sp>
      <p:sp>
        <p:nvSpPr>
          <p:cNvPr id="40967" name="TekstSylinder 1"/>
          <p:cNvSpPr txBox="1">
            <a:spLocks noChangeArrowheads="1"/>
          </p:cNvSpPr>
          <p:nvPr/>
        </p:nvSpPr>
        <p:spPr bwMode="auto">
          <a:xfrm>
            <a:off x="827088" y="620713"/>
            <a:ext cx="374491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600"/>
              <a:t>          </a:t>
            </a:r>
            <a:r>
              <a:rPr lang="nb-NO" sz="3600" b="1"/>
              <a:t>Presentasjon av </a:t>
            </a:r>
          </a:p>
          <a:p>
            <a:r>
              <a:rPr lang="nb-NO" sz="3600" b="1"/>
              <a:t>Nasjonal transportplan (NTP) </a:t>
            </a:r>
          </a:p>
          <a:p>
            <a:r>
              <a:rPr lang="nb-NO" sz="3600" b="1"/>
              <a:t>2014 – 2023</a:t>
            </a:r>
          </a:p>
          <a:p>
            <a:endParaRPr lang="nb-NO" sz="3600" b="1"/>
          </a:p>
          <a:p>
            <a:r>
              <a:rPr lang="nb-NO" sz="2400" b="1"/>
              <a:t>Statens vegvesen Region vest</a:t>
            </a:r>
          </a:p>
        </p:txBody>
      </p:sp>
      <p:pic>
        <p:nvPicPr>
          <p:cNvPr id="4096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714375"/>
            <a:ext cx="3455988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8213" y="5775325"/>
            <a:ext cx="1082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Line 3"/>
          <p:cNvSpPr>
            <a:spLocks noChangeShapeType="1"/>
          </p:cNvSpPr>
          <p:nvPr/>
        </p:nvSpPr>
        <p:spPr bwMode="auto">
          <a:xfrm flipH="1">
            <a:off x="152400" y="6477000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8371" name="Line 4"/>
          <p:cNvSpPr>
            <a:spLocks noChangeShapeType="1"/>
          </p:cNvSpPr>
          <p:nvPr/>
        </p:nvSpPr>
        <p:spPr bwMode="auto">
          <a:xfrm>
            <a:off x="8451850" y="6477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4648200" y="6477000"/>
            <a:ext cx="236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nb-NO" sz="1200" b="1"/>
              <a:t>Nasjonal transportplan</a:t>
            </a: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228600" y="1447800"/>
            <a:ext cx="8686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endParaRPr lang="nb-NO" sz="1000" b="1"/>
          </a:p>
        </p:txBody>
      </p:sp>
      <p:graphicFrame>
        <p:nvGraphicFramePr>
          <p:cNvPr id="58374" name="Plassholder for innhold 3"/>
          <p:cNvGraphicFramePr>
            <a:graphicFrameLocks/>
          </p:cNvGraphicFramePr>
          <p:nvPr/>
        </p:nvGraphicFramePr>
        <p:xfrm>
          <a:off x="430213" y="2538413"/>
          <a:ext cx="7326312" cy="3611562"/>
        </p:xfrm>
        <a:graphic>
          <a:graphicData uri="http://schemas.openxmlformats.org/presentationml/2006/ole">
            <p:oleObj spid="_x0000_s58374" r:id="rId5" imgW="7328027" imgH="3615241" progId="Excel.Chart.8">
              <p:embed/>
            </p:oleObj>
          </a:graphicData>
        </a:graphic>
      </p:graphicFrame>
      <p:sp>
        <p:nvSpPr>
          <p:cNvPr id="8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2800" b="1" dirty="0" smtClean="0">
                <a:solidFill>
                  <a:srgbClr val="DAEDEF">
                    <a:lumMod val="50000"/>
                  </a:srgbClr>
                </a:solidFill>
                <a:latin typeface="+mn-lt"/>
                <a:ea typeface="Times New Roman"/>
                <a:cs typeface="+mn-cs"/>
              </a:rPr>
              <a:t>Utvikling </a:t>
            </a:r>
            <a:r>
              <a:rPr lang="nb-NO" sz="2800" b="1" dirty="0" err="1" smtClean="0">
                <a:solidFill>
                  <a:srgbClr val="DAEDEF">
                    <a:lumMod val="50000"/>
                  </a:srgbClr>
                </a:solidFill>
                <a:latin typeface="+mn-lt"/>
                <a:ea typeface="Times New Roman"/>
                <a:cs typeface="+mn-cs"/>
              </a:rPr>
              <a:t>alvorlege</a:t>
            </a:r>
            <a:r>
              <a:rPr lang="nb-NO" sz="2800" b="1" dirty="0" smtClean="0">
                <a:solidFill>
                  <a:srgbClr val="DAEDEF">
                    <a:lumMod val="50000"/>
                  </a:srgbClr>
                </a:solidFill>
                <a:latin typeface="+mn-lt"/>
                <a:ea typeface="Times New Roman"/>
                <a:cs typeface="+mn-cs"/>
              </a:rPr>
              <a:t> </a:t>
            </a:r>
            <a:r>
              <a:rPr lang="nb-NO" sz="2800" b="1" dirty="0" err="1" smtClean="0">
                <a:solidFill>
                  <a:srgbClr val="DAEDEF">
                    <a:lumMod val="50000"/>
                  </a:srgbClr>
                </a:solidFill>
                <a:latin typeface="+mn-lt"/>
                <a:ea typeface="Times New Roman"/>
                <a:cs typeface="+mn-cs"/>
              </a:rPr>
              <a:t>ulukker</a:t>
            </a:r>
            <a:r>
              <a:rPr lang="nb-NO" sz="2800" b="1" dirty="0" smtClean="0">
                <a:solidFill>
                  <a:srgbClr val="DAEDEF">
                    <a:lumMod val="50000"/>
                  </a:srgbClr>
                </a:solidFill>
                <a:latin typeface="+mn-lt"/>
                <a:ea typeface="Times New Roman"/>
                <a:cs typeface="+mn-cs"/>
              </a:rPr>
              <a:t> Region vest </a:t>
            </a:r>
          </a:p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800" b="1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(2011 foreløpige tall)</a:t>
            </a:r>
            <a:br>
              <a:rPr lang="nb-NO" sz="1800" b="1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</a:br>
            <a:endParaRPr lang="nb-NO" sz="1800" b="1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8376" name="TekstSylinder 1"/>
          <p:cNvSpPr txBox="1">
            <a:spLocks noChangeArrowheads="1"/>
          </p:cNvSpPr>
          <p:nvPr/>
        </p:nvSpPr>
        <p:spPr bwMode="auto">
          <a:xfrm>
            <a:off x="1042988" y="1557338"/>
            <a:ext cx="6762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/>
              <a:t>Ambisiøst mål for trafikktryggleik på veg: Halvering av tal drepte og hardt skadde til 2024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8213" y="5775325"/>
            <a:ext cx="1082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Line 3"/>
          <p:cNvSpPr>
            <a:spLocks noChangeShapeType="1"/>
          </p:cNvSpPr>
          <p:nvPr/>
        </p:nvSpPr>
        <p:spPr bwMode="auto">
          <a:xfrm flipH="1">
            <a:off x="152400" y="6477000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60419" name="Line 4"/>
          <p:cNvSpPr>
            <a:spLocks noChangeShapeType="1"/>
          </p:cNvSpPr>
          <p:nvPr/>
        </p:nvSpPr>
        <p:spPr bwMode="auto">
          <a:xfrm>
            <a:off x="8451850" y="6477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4648200" y="6477000"/>
            <a:ext cx="236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nb-NO" sz="1200" b="1"/>
              <a:t>Nasjonal transportplan</a:t>
            </a:r>
          </a:p>
        </p:txBody>
      </p:sp>
      <p:sp>
        <p:nvSpPr>
          <p:cNvPr id="60421" name="Rectangle 6"/>
          <p:cNvSpPr>
            <a:spLocks noChangeArrowheads="1"/>
          </p:cNvSpPr>
          <p:nvPr/>
        </p:nvSpPr>
        <p:spPr bwMode="auto">
          <a:xfrm>
            <a:off x="228600" y="1447800"/>
            <a:ext cx="8686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endParaRPr lang="nb-NO" sz="1000" b="1"/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 sz="1800" b="1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0423" name="TekstSylinder 1"/>
          <p:cNvSpPr txBox="1">
            <a:spLocks noChangeArrowheads="1"/>
          </p:cNvSpPr>
          <p:nvPr/>
        </p:nvSpPr>
        <p:spPr bwMode="auto">
          <a:xfrm>
            <a:off x="5219700" y="1557338"/>
            <a:ext cx="258603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/>
              <a:t>Ambisiøst mål for trafikktryggleik på veg: Halvering av tal drepte og hardt skadde til 2024</a:t>
            </a:r>
          </a:p>
        </p:txBody>
      </p:sp>
      <p:sp>
        <p:nvSpPr>
          <p:cNvPr id="3" name="2 Rektangel"/>
          <p:cNvSpPr/>
          <p:nvPr/>
        </p:nvSpPr>
        <p:spPr>
          <a:xfrm>
            <a:off x="1763713" y="377825"/>
            <a:ext cx="46085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b-NO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Trafikktryggingstiltak</a:t>
            </a:r>
            <a:endParaRPr lang="nn-NO" sz="2800" dirty="0"/>
          </a:p>
        </p:txBody>
      </p:sp>
      <p:pic>
        <p:nvPicPr>
          <p:cNvPr id="6042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2400" y="898525"/>
            <a:ext cx="345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6" name="3 Rektangel"/>
          <p:cNvSpPr>
            <a:spLocks noChangeArrowheads="1"/>
          </p:cNvSpPr>
          <p:nvPr/>
        </p:nvSpPr>
        <p:spPr bwMode="auto">
          <a:xfrm>
            <a:off x="541338" y="1268413"/>
            <a:ext cx="45720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n-NO" sz="2800">
                <a:cs typeface="Arial" charset="0"/>
              </a:rPr>
              <a:t>Møtefri veg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n-NO" sz="2800">
                <a:cs typeface="Arial" charset="0"/>
              </a:rPr>
              <a:t>Midtoppmerking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n-NO" sz="2800">
                <a:cs typeface="Arial" charset="0"/>
              </a:rPr>
              <a:t>Sideterreng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n-NO" sz="2800">
                <a:cs typeface="Arial" charset="0"/>
              </a:rPr>
              <a:t>Kontrollar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n-NO" sz="2800">
                <a:cs typeface="Arial" charset="0"/>
              </a:rPr>
              <a:t>Kampanjar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n-NO" sz="2800">
                <a:cs typeface="Arial" charset="0"/>
              </a:rPr>
              <a:t>Føraropplæring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n-NO" sz="2800">
                <a:cs typeface="Arial" charset="0"/>
              </a:rPr>
              <a:t>Vinterdrift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sz="28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Trafikant og kjøretøy</a:t>
            </a:r>
            <a:endParaRPr lang="nb-NO" sz="2800" dirty="0"/>
          </a:p>
        </p:txBody>
      </p:sp>
      <p:sp>
        <p:nvSpPr>
          <p:cNvPr id="62466" name="Plassholder for innhold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nn-NO" smtClean="0">
                <a:cs typeface="Arial" charset="0"/>
              </a:rPr>
              <a:t>Meir målretta kontroll:</a:t>
            </a:r>
            <a:br>
              <a:rPr lang="nn-NO" smtClean="0">
                <a:cs typeface="Arial" charset="0"/>
              </a:rPr>
            </a:br>
            <a:endParaRPr lang="nn-NO" smtClean="0">
              <a:cs typeface="Arial" charset="0"/>
            </a:endParaRPr>
          </a:p>
          <a:p>
            <a:pPr lvl="2"/>
            <a:r>
              <a:rPr lang="nn-NO" sz="2800" smtClean="0">
                <a:cs typeface="Arial" charset="0"/>
              </a:rPr>
              <a:t>Bilbeltekontroll</a:t>
            </a:r>
          </a:p>
          <a:p>
            <a:pPr lvl="2"/>
            <a:r>
              <a:rPr lang="nn-NO" sz="2800" smtClean="0">
                <a:cs typeface="Arial" charset="0"/>
              </a:rPr>
              <a:t>Tunge kjøretøy</a:t>
            </a:r>
          </a:p>
          <a:p>
            <a:pPr lvl="2">
              <a:buFont typeface="Wingdings" pitchFamily="2" charset="2"/>
              <a:buChar char="§"/>
            </a:pPr>
            <a:endParaRPr lang="nn-NO" sz="2800" smtClean="0">
              <a:cs typeface="Arial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nn-NO" smtClean="0">
                <a:cs typeface="Arial" charset="0"/>
              </a:rPr>
              <a:t>Føraropplæring</a:t>
            </a:r>
            <a:br>
              <a:rPr lang="nn-NO" smtClean="0">
                <a:cs typeface="Arial" charset="0"/>
              </a:rPr>
            </a:br>
            <a:endParaRPr lang="nn-NO" smtClean="0">
              <a:cs typeface="Arial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nn-NO" smtClean="0">
                <a:cs typeface="Arial" charset="0"/>
              </a:rPr>
              <a:t>Fleire løysingar for sjølvbetening</a:t>
            </a:r>
          </a:p>
        </p:txBody>
      </p:sp>
      <p:pic>
        <p:nvPicPr>
          <p:cNvPr id="62467" name="Bild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557338"/>
            <a:ext cx="35147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sz="2800" b="1" dirty="0" err="1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Byar</a:t>
            </a:r>
            <a:endParaRPr lang="nb-NO" sz="2800" dirty="0">
              <a:cs typeface="Arial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4910138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nn-NO" sz="2800" dirty="0" err="1" smtClean="0">
                <a:cs typeface="Arial" pitchFamily="34" charset="0"/>
              </a:rPr>
              <a:t>Bypakkar</a:t>
            </a:r>
            <a:r>
              <a:rPr lang="nn-NO" sz="2800" dirty="0" smtClean="0">
                <a:cs typeface="Arial" pitchFamily="34" charset="0"/>
              </a:rPr>
              <a:t> med forpliktande avtalar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nn-NO" sz="1800" dirty="0" smtClean="0">
                <a:cs typeface="Arial" pitchFamily="34" charset="0"/>
              </a:rPr>
              <a:t>Kollektivtrafikkanlegg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nn-NO" sz="1800" dirty="0" smtClean="0">
                <a:cs typeface="Arial" pitchFamily="34" charset="0"/>
              </a:rPr>
              <a:t>Tilrettelegging for å gå og sykle 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nn-NO" sz="1800" dirty="0" smtClean="0">
                <a:cs typeface="Arial" pitchFamily="34" charset="0"/>
              </a:rPr>
              <a:t>Restriksjonar på bilbruk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nn-NO" sz="1800" dirty="0" smtClean="0">
                <a:cs typeface="Arial" pitchFamily="34" charset="0"/>
              </a:rPr>
              <a:t>13 mrd. kr om ramma blir auka med </a:t>
            </a:r>
            <a:br>
              <a:rPr lang="nn-NO" sz="1800" dirty="0" smtClean="0">
                <a:cs typeface="Arial" pitchFamily="34" charset="0"/>
              </a:rPr>
            </a:br>
            <a:r>
              <a:rPr lang="nn-NO" sz="1800" dirty="0" smtClean="0">
                <a:cs typeface="Arial" pitchFamily="34" charset="0"/>
              </a:rPr>
              <a:t>45 prosent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nn-NO" sz="1800" dirty="0" smtClean="0">
                <a:cs typeface="Arial" pitchFamily="34" charset="0"/>
              </a:rPr>
              <a:t>Store behov for investeringar i og drift av kollektivtrafikk</a:t>
            </a:r>
            <a:endParaRPr lang="nn-NO" sz="1800" dirty="0">
              <a:cs typeface="Arial" pitchFamily="34" charset="0"/>
            </a:endParaRPr>
          </a:p>
        </p:txBody>
      </p:sp>
      <p:pic>
        <p:nvPicPr>
          <p:cNvPr id="64515" name="Bild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600200"/>
            <a:ext cx="3040063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8213" y="5775325"/>
            <a:ext cx="1082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Line 3"/>
          <p:cNvSpPr>
            <a:spLocks noChangeShapeType="1"/>
          </p:cNvSpPr>
          <p:nvPr/>
        </p:nvSpPr>
        <p:spPr bwMode="auto">
          <a:xfrm flipH="1">
            <a:off x="152400" y="6477000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65539" name="Line 4"/>
          <p:cNvSpPr>
            <a:spLocks noChangeShapeType="1"/>
          </p:cNvSpPr>
          <p:nvPr/>
        </p:nvSpPr>
        <p:spPr bwMode="auto">
          <a:xfrm>
            <a:off x="8451850" y="6477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4648200" y="6477000"/>
            <a:ext cx="236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nb-NO" sz="1200" b="1"/>
              <a:t>Nasjonal transportplan</a:t>
            </a:r>
          </a:p>
        </p:txBody>
      </p:sp>
      <p:sp>
        <p:nvSpPr>
          <p:cNvPr id="65541" name="Rectangle 6"/>
          <p:cNvSpPr>
            <a:spLocks noChangeArrowheads="1"/>
          </p:cNvSpPr>
          <p:nvPr/>
        </p:nvSpPr>
        <p:spPr bwMode="auto">
          <a:xfrm>
            <a:off x="228600" y="1447800"/>
            <a:ext cx="8686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endParaRPr lang="nb-NO" sz="1000" b="1"/>
          </a:p>
        </p:txBody>
      </p:sp>
      <p:pic>
        <p:nvPicPr>
          <p:cNvPr id="65542" name="Picture 3" descr="H:\Bilder\Bybane-bergen_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122738"/>
            <a:ext cx="398303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2" descr="H:\Bilder\Syklist-gul_96-K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5688" y="4084638"/>
            <a:ext cx="4041775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147638"/>
            <a:ext cx="2871788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173038" y="704850"/>
            <a:ext cx="4521200" cy="1816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28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Bypakke</a:t>
            </a:r>
            <a:r>
              <a:rPr lang="nb-NO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Bergen</a:t>
            </a:r>
            <a:r>
              <a:rPr lang="nb-NO" sz="2800" dirty="0"/>
              <a:t/>
            </a:r>
            <a:br>
              <a:rPr lang="nb-NO" sz="2800" dirty="0"/>
            </a:br>
            <a:r>
              <a:rPr lang="nb-NO" sz="2800" dirty="0"/>
              <a:t/>
            </a:r>
            <a:br>
              <a:rPr lang="nb-NO" sz="2800" dirty="0"/>
            </a:br>
            <a:r>
              <a:rPr lang="nb-NO" sz="2800" dirty="0"/>
              <a:t>Utfordring:</a:t>
            </a:r>
            <a:br>
              <a:rPr lang="nb-NO" sz="2800" dirty="0"/>
            </a:br>
            <a:r>
              <a:rPr lang="nb-NO" sz="2800" dirty="0"/>
              <a:t>befolknings- og trafikkvekst</a:t>
            </a:r>
            <a:endParaRPr lang="nb-NO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8213" y="5775325"/>
            <a:ext cx="1082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Line 3"/>
          <p:cNvSpPr>
            <a:spLocks noChangeShapeType="1"/>
          </p:cNvSpPr>
          <p:nvPr/>
        </p:nvSpPr>
        <p:spPr bwMode="auto">
          <a:xfrm flipH="1">
            <a:off x="152400" y="6477000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67587" name="Line 4"/>
          <p:cNvSpPr>
            <a:spLocks noChangeShapeType="1"/>
          </p:cNvSpPr>
          <p:nvPr/>
        </p:nvSpPr>
        <p:spPr bwMode="auto">
          <a:xfrm>
            <a:off x="8451850" y="6477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4648200" y="6477000"/>
            <a:ext cx="236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nb-NO" sz="1200" b="1"/>
              <a:t>Nasjonal transportplan</a:t>
            </a:r>
          </a:p>
        </p:txBody>
      </p:sp>
      <p:sp>
        <p:nvSpPr>
          <p:cNvPr id="67589" name="Rectangle 6"/>
          <p:cNvSpPr>
            <a:spLocks noChangeArrowheads="1"/>
          </p:cNvSpPr>
          <p:nvPr/>
        </p:nvSpPr>
        <p:spPr bwMode="auto">
          <a:xfrm>
            <a:off x="228600" y="1447800"/>
            <a:ext cx="8686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endParaRPr lang="nb-NO" sz="1000" b="1"/>
          </a:p>
        </p:txBody>
      </p:sp>
      <p:pic>
        <p:nvPicPr>
          <p:cNvPr id="675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8925" y="317500"/>
            <a:ext cx="1730375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44488"/>
            <a:ext cx="17526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Sylinder 2"/>
          <p:cNvSpPr txBox="1"/>
          <p:nvPr/>
        </p:nvSpPr>
        <p:spPr>
          <a:xfrm>
            <a:off x="228600" y="1301750"/>
            <a:ext cx="4535488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32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Bypakke</a:t>
            </a:r>
            <a:r>
              <a:rPr lang="nb-NO" sz="3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b-NO" sz="3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Stavanger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sz="3200" dirty="0"/>
              <a:t>Utfordring: befolkings- og trafikkvekst</a:t>
            </a:r>
            <a:endParaRPr lang="nb-NO" sz="3200" dirty="0"/>
          </a:p>
        </p:txBody>
      </p:sp>
      <p:pic>
        <p:nvPicPr>
          <p:cNvPr id="67593" name="Picture 3" descr="H:\Bilder\Syklister-Stavanger2_53K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148013"/>
            <a:ext cx="3722688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Bild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>
            <a:spLocks noChangeArrowheads="1"/>
          </p:cNvSpPr>
          <p:nvPr/>
        </p:nvSpPr>
        <p:spPr bwMode="auto">
          <a:xfrm>
            <a:off x="2700338" y="1536700"/>
            <a:ext cx="2951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solidFill>
                  <a:srgbClr val="FF3399"/>
                </a:solidFill>
                <a:latin typeface="Calibri" pitchFamily="34" charset="0"/>
              </a:rPr>
              <a:t>E134 Skjold-Solheim 50/80</a:t>
            </a:r>
          </a:p>
        </p:txBody>
      </p:sp>
      <p:sp>
        <p:nvSpPr>
          <p:cNvPr id="6" name="TekstSylinder 5"/>
          <p:cNvSpPr txBox="1">
            <a:spLocks noChangeArrowheads="1"/>
          </p:cNvSpPr>
          <p:nvPr/>
        </p:nvSpPr>
        <p:spPr bwMode="auto">
          <a:xfrm>
            <a:off x="2124075" y="1906588"/>
            <a:ext cx="3095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solidFill>
                  <a:srgbClr val="FF3399"/>
                </a:solidFill>
                <a:latin typeface="Calibri" pitchFamily="34" charset="0"/>
              </a:rPr>
              <a:t>E134 Haugalandspakken, andre delstrekningar 80/50</a:t>
            </a:r>
          </a:p>
        </p:txBody>
      </p:sp>
      <p:sp>
        <p:nvSpPr>
          <p:cNvPr id="7" name="TekstSylinder 6"/>
          <p:cNvSpPr txBox="1">
            <a:spLocks noChangeArrowheads="1"/>
          </p:cNvSpPr>
          <p:nvPr/>
        </p:nvSpPr>
        <p:spPr bwMode="auto">
          <a:xfrm>
            <a:off x="2700338" y="3141663"/>
            <a:ext cx="4175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solidFill>
                  <a:srgbClr val="FF3399"/>
                </a:solidFill>
                <a:latin typeface="Calibri" pitchFamily="34" charset="0"/>
              </a:rPr>
              <a:t>Rv13 Stavanger-Solbakk, Ryfast 500/5200</a:t>
            </a:r>
          </a:p>
        </p:txBody>
      </p:sp>
      <p:sp>
        <p:nvSpPr>
          <p:cNvPr id="8" name="TekstSylinder 7"/>
          <p:cNvSpPr txBox="1">
            <a:spLocks noChangeArrowheads="1"/>
          </p:cNvSpPr>
          <p:nvPr/>
        </p:nvSpPr>
        <p:spPr bwMode="auto">
          <a:xfrm>
            <a:off x="2555875" y="3589338"/>
            <a:ext cx="4926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solidFill>
                  <a:srgbClr val="FF3399"/>
                </a:solidFill>
                <a:latin typeface="Calibri" pitchFamily="34" charset="0"/>
              </a:rPr>
              <a:t>E39 Eiganestunnelen, fire felt 900/1100</a:t>
            </a:r>
          </a:p>
        </p:txBody>
      </p:sp>
      <p:sp>
        <p:nvSpPr>
          <p:cNvPr id="11" name="TekstSylinder 10"/>
          <p:cNvSpPr txBox="1">
            <a:spLocks noChangeArrowheads="1"/>
          </p:cNvSpPr>
          <p:nvPr/>
        </p:nvSpPr>
        <p:spPr bwMode="auto">
          <a:xfrm>
            <a:off x="317500" y="4005263"/>
            <a:ext cx="2082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solidFill>
                  <a:srgbClr val="2764DD"/>
                </a:solidFill>
                <a:latin typeface="Calibri" pitchFamily="34" charset="0"/>
              </a:rPr>
              <a:t>E39 Hove-Sandved, fire felt 110/350</a:t>
            </a:r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98425" y="3306763"/>
            <a:ext cx="23129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solidFill>
                  <a:srgbClr val="2764DD"/>
                </a:solidFill>
                <a:latin typeface="Calibri" pitchFamily="34" charset="0"/>
              </a:rPr>
              <a:t>E39 Smiene-Harestad, fire felt 550/550</a:t>
            </a:r>
          </a:p>
        </p:txBody>
      </p:sp>
      <p:sp>
        <p:nvSpPr>
          <p:cNvPr id="14" name="Rektangel 13"/>
          <p:cNvSpPr>
            <a:spLocks noChangeArrowheads="1"/>
          </p:cNvSpPr>
          <p:nvPr/>
        </p:nvSpPr>
        <p:spPr bwMode="auto">
          <a:xfrm>
            <a:off x="2152650" y="2771775"/>
            <a:ext cx="2354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n-NO">
                <a:solidFill>
                  <a:srgbClr val="006600"/>
                </a:solidFill>
                <a:latin typeface="Calibri" pitchFamily="34" charset="0"/>
              </a:rPr>
              <a:t>E39 Rogfast 1000/7000</a:t>
            </a:r>
          </a:p>
        </p:txBody>
      </p:sp>
      <p:sp>
        <p:nvSpPr>
          <p:cNvPr id="15" name="TekstSylinder 14"/>
          <p:cNvSpPr txBox="1">
            <a:spLocks noChangeArrowheads="1"/>
          </p:cNvSpPr>
          <p:nvPr/>
        </p:nvSpPr>
        <p:spPr bwMode="auto">
          <a:xfrm>
            <a:off x="2667000" y="4024313"/>
            <a:ext cx="3487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6D8838"/>
                </a:solidFill>
                <a:latin typeface="Calibri" pitchFamily="34" charset="0"/>
              </a:rPr>
              <a:t>E39 Ålgård-Hove, fire felt 750/1450</a:t>
            </a:r>
          </a:p>
        </p:txBody>
      </p:sp>
      <p:sp>
        <p:nvSpPr>
          <p:cNvPr id="17" name="Rektangel 16"/>
          <p:cNvSpPr>
            <a:spLocks noChangeArrowheads="1"/>
          </p:cNvSpPr>
          <p:nvPr/>
        </p:nvSpPr>
        <p:spPr bwMode="auto">
          <a:xfrm>
            <a:off x="3059113" y="4676775"/>
            <a:ext cx="3087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6D8838"/>
                </a:solidFill>
                <a:latin typeface="Calibri" pitchFamily="34" charset="0"/>
              </a:rPr>
              <a:t>E39 Omlegging Vikeså 250/250</a:t>
            </a:r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3563938" y="5229225"/>
            <a:ext cx="3767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6D8838"/>
                </a:solidFill>
                <a:latin typeface="Calibri" pitchFamily="34" charset="0"/>
              </a:rPr>
              <a:t>E39 Drangsdalen-Heskestad 200/200</a:t>
            </a:r>
          </a:p>
        </p:txBody>
      </p:sp>
      <p:sp>
        <p:nvSpPr>
          <p:cNvPr id="69644" name="2 TekstSylinder"/>
          <p:cNvSpPr txBox="1">
            <a:spLocks noChangeArrowheads="1"/>
          </p:cNvSpPr>
          <p:nvPr/>
        </p:nvSpPr>
        <p:spPr bwMode="auto">
          <a:xfrm>
            <a:off x="7481888" y="4691063"/>
            <a:ext cx="1193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>
                <a:solidFill>
                  <a:srgbClr val="000000"/>
                </a:solidFill>
                <a:latin typeface="Calibri" pitchFamily="34" charset="0"/>
              </a:rPr>
              <a:t>Prosjektnamn: Statleg/Bom</a:t>
            </a:r>
          </a:p>
        </p:txBody>
      </p:sp>
      <p:sp>
        <p:nvSpPr>
          <p:cNvPr id="69645" name="15 TekstSylinder"/>
          <p:cNvSpPr txBox="1">
            <a:spLocks noChangeArrowheads="1"/>
          </p:cNvSpPr>
          <p:nvPr/>
        </p:nvSpPr>
        <p:spPr bwMode="auto">
          <a:xfrm>
            <a:off x="7524750" y="4235450"/>
            <a:ext cx="1439863" cy="8620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n-NO" sz="1000" b="1">
                <a:solidFill>
                  <a:srgbClr val="000000"/>
                </a:solidFill>
                <a:latin typeface="Calibri" pitchFamily="34" charset="0"/>
              </a:rPr>
              <a:t>Ulike NTP-rammer</a:t>
            </a:r>
            <a:br>
              <a:rPr lang="nn-NO" sz="1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nn-NO" sz="1000" b="1">
                <a:solidFill>
                  <a:srgbClr val="000000"/>
                </a:solidFill>
                <a:latin typeface="Calibri" pitchFamily="34" charset="0"/>
              </a:rPr>
              <a:t>Delperiode</a:t>
            </a:r>
            <a:br>
              <a:rPr lang="nn-NO" sz="1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nn-NO" sz="1000" b="1">
                <a:solidFill>
                  <a:srgbClr val="000000"/>
                </a:solidFill>
                <a:latin typeface="Calibri" pitchFamily="34" charset="0"/>
              </a:rPr>
              <a:t>Store prosjekt</a:t>
            </a:r>
            <a:br>
              <a:rPr lang="nn-NO" sz="1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nn-NO" sz="1000" b="1">
                <a:solidFill>
                  <a:srgbClr val="000000"/>
                </a:solidFill>
                <a:latin typeface="Calibri" pitchFamily="34" charset="0"/>
              </a:rPr>
              <a:t>Prosjektnamn:</a:t>
            </a:r>
          </a:p>
          <a:p>
            <a:r>
              <a:rPr lang="nn-NO" sz="1000" b="1">
                <a:solidFill>
                  <a:srgbClr val="000000"/>
                </a:solidFill>
                <a:latin typeface="Calibri" pitchFamily="34" charset="0"/>
              </a:rPr>
              <a:t>Statleg/Bom</a:t>
            </a:r>
            <a:endParaRPr lang="nb-NO" sz="10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4" grpId="0"/>
      <p:bldP spid="15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Bild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9685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ktangel 4"/>
          <p:cNvSpPr>
            <a:spLocks noChangeArrowheads="1"/>
          </p:cNvSpPr>
          <p:nvPr/>
        </p:nvSpPr>
        <p:spPr bwMode="auto">
          <a:xfrm>
            <a:off x="3419475" y="3059113"/>
            <a:ext cx="4030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FF3399"/>
                </a:solidFill>
                <a:latin typeface="Calibri" pitchFamily="34" charset="0"/>
              </a:rPr>
              <a:t>Rv. 13 Tysdalsvatnet 1 og 2, 50/- og 260/-</a:t>
            </a:r>
          </a:p>
        </p:txBody>
      </p:sp>
      <p:sp>
        <p:nvSpPr>
          <p:cNvPr id="71683" name="3 TekstSylinder"/>
          <p:cNvSpPr txBox="1">
            <a:spLocks noChangeArrowheads="1"/>
          </p:cNvSpPr>
          <p:nvPr/>
        </p:nvSpPr>
        <p:spPr bwMode="auto">
          <a:xfrm>
            <a:off x="7596188" y="4691063"/>
            <a:ext cx="1296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>
                <a:solidFill>
                  <a:srgbClr val="000000"/>
                </a:solidFill>
                <a:latin typeface="Calibri" pitchFamily="34" charset="0"/>
              </a:rPr>
              <a:t>Prosjektnamn: Statleg/Bom</a:t>
            </a:r>
          </a:p>
        </p:txBody>
      </p:sp>
      <p:sp>
        <p:nvSpPr>
          <p:cNvPr id="71684" name="5 TekstSylinder"/>
          <p:cNvSpPr txBox="1">
            <a:spLocks noChangeArrowheads="1"/>
          </p:cNvSpPr>
          <p:nvPr/>
        </p:nvSpPr>
        <p:spPr bwMode="auto">
          <a:xfrm>
            <a:off x="7524750" y="4235450"/>
            <a:ext cx="1439863" cy="8620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n-NO" sz="1000" b="1">
                <a:solidFill>
                  <a:srgbClr val="000000"/>
                </a:solidFill>
                <a:latin typeface="Calibri" pitchFamily="34" charset="0"/>
              </a:rPr>
              <a:t>Ulike NTP-rammer</a:t>
            </a:r>
            <a:br>
              <a:rPr lang="nn-NO" sz="1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nn-NO" sz="1000" b="1">
                <a:solidFill>
                  <a:srgbClr val="000000"/>
                </a:solidFill>
                <a:latin typeface="Calibri" pitchFamily="34" charset="0"/>
              </a:rPr>
              <a:t>Delperiode</a:t>
            </a:r>
            <a:br>
              <a:rPr lang="nn-NO" sz="1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nn-NO" sz="1000" b="1">
                <a:solidFill>
                  <a:srgbClr val="000000"/>
                </a:solidFill>
                <a:latin typeface="Calibri" pitchFamily="34" charset="0"/>
              </a:rPr>
              <a:t>Skred</a:t>
            </a:r>
            <a:br>
              <a:rPr lang="nn-NO" sz="1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nn-NO" sz="1000" b="1">
                <a:solidFill>
                  <a:srgbClr val="000000"/>
                </a:solidFill>
                <a:latin typeface="Calibri" pitchFamily="34" charset="0"/>
              </a:rPr>
              <a:t>Prosjektnamn:</a:t>
            </a:r>
          </a:p>
          <a:p>
            <a:r>
              <a:rPr lang="nn-NO" sz="1000" b="1">
                <a:solidFill>
                  <a:srgbClr val="000000"/>
                </a:solidFill>
                <a:latin typeface="Calibri" pitchFamily="34" charset="0"/>
              </a:rPr>
              <a:t>Statleg/Bom</a:t>
            </a:r>
            <a:endParaRPr lang="nb-NO" sz="10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Bilde 3"/>
          <p:cNvPicPr>
            <a:picLocks noChangeAspect="1"/>
          </p:cNvPicPr>
          <p:nvPr/>
        </p:nvPicPr>
        <p:blipFill>
          <a:blip r:embed="rId2"/>
          <a:srcRect l="-2" t="-2" r="20474" b="2544"/>
          <a:stretch>
            <a:fillRect/>
          </a:stretch>
        </p:blipFill>
        <p:spPr bwMode="auto">
          <a:xfrm>
            <a:off x="320675" y="223838"/>
            <a:ext cx="7272338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>
            <a:spLocks noChangeArrowheads="1"/>
          </p:cNvSpPr>
          <p:nvPr/>
        </p:nvSpPr>
        <p:spPr bwMode="auto">
          <a:xfrm>
            <a:off x="2827338" y="3573463"/>
            <a:ext cx="22590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FF3399"/>
                </a:solidFill>
                <a:latin typeface="Calibri" pitchFamily="34" charset="0"/>
              </a:rPr>
              <a:t>E39 Svegatjønn-Rådal </a:t>
            </a:r>
          </a:p>
          <a:p>
            <a:r>
              <a:rPr lang="nb-NO">
                <a:solidFill>
                  <a:srgbClr val="FF3399"/>
                </a:solidFill>
                <a:latin typeface="Calibri" pitchFamily="34" charset="0"/>
              </a:rPr>
              <a:t>1940/2370</a:t>
            </a:r>
          </a:p>
        </p:txBody>
      </p:sp>
      <p:sp>
        <p:nvSpPr>
          <p:cNvPr id="6" name="Rektangel 5"/>
          <p:cNvSpPr>
            <a:spLocks noChangeArrowheads="1"/>
          </p:cNvSpPr>
          <p:nvPr/>
        </p:nvSpPr>
        <p:spPr bwMode="auto">
          <a:xfrm>
            <a:off x="5086350" y="3475038"/>
            <a:ext cx="3035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FF3399"/>
                </a:solidFill>
                <a:latin typeface="Calibri" pitchFamily="34" charset="0"/>
              </a:rPr>
              <a:t>Rv.7 Bugjelet-Bu, refusjon 35/-</a:t>
            </a:r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85725" y="2557463"/>
            <a:ext cx="2089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solidFill>
                  <a:srgbClr val="FF3399"/>
                </a:solidFill>
                <a:latin typeface="Calibri" pitchFamily="34" charset="0"/>
              </a:rPr>
              <a:t>E39 Nyborgkrysset, refusjon 30/-</a:t>
            </a:r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auto">
          <a:xfrm>
            <a:off x="4543425" y="2695575"/>
            <a:ext cx="318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FF3399"/>
                </a:solidFill>
                <a:latin typeface="Calibri" pitchFamily="34" charset="0"/>
              </a:rPr>
              <a:t>E16 Omlegging ved Voss 20/100</a:t>
            </a:r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auto">
          <a:xfrm>
            <a:off x="4770438" y="2420938"/>
            <a:ext cx="4078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FF3399"/>
                </a:solidFill>
                <a:latin typeface="Calibri" pitchFamily="34" charset="0"/>
              </a:rPr>
              <a:t>Rv. 13 Vossapakken 15/- og refusjon 105/-</a:t>
            </a:r>
          </a:p>
        </p:txBody>
      </p:sp>
      <p:sp>
        <p:nvSpPr>
          <p:cNvPr id="11" name="Rektangel 10"/>
          <p:cNvSpPr>
            <a:spLocks noChangeArrowheads="1"/>
          </p:cNvSpPr>
          <p:nvPr/>
        </p:nvSpPr>
        <p:spPr bwMode="auto">
          <a:xfrm>
            <a:off x="106363" y="1911350"/>
            <a:ext cx="2324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solidFill>
                  <a:srgbClr val="FF3399"/>
                </a:solidFill>
                <a:latin typeface="Calibri" pitchFamily="34" charset="0"/>
              </a:rPr>
              <a:t>E39 Vågsbotn-Hylkje, Eikåstunnelen 180/-</a:t>
            </a:r>
          </a:p>
        </p:txBody>
      </p:sp>
      <p:cxnSp>
        <p:nvCxnSpPr>
          <p:cNvPr id="15" name="Rett pil 14"/>
          <p:cNvCxnSpPr/>
          <p:nvPr/>
        </p:nvCxnSpPr>
        <p:spPr>
          <a:xfrm>
            <a:off x="2174875" y="2557463"/>
            <a:ext cx="452438" cy="323850"/>
          </a:xfrm>
          <a:prstGeom prst="straightConnector1">
            <a:avLst/>
          </a:prstGeom>
          <a:ln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 17"/>
          <p:cNvCxnSpPr/>
          <p:nvPr/>
        </p:nvCxnSpPr>
        <p:spPr>
          <a:xfrm flipV="1">
            <a:off x="1692275" y="2997200"/>
            <a:ext cx="863600" cy="68263"/>
          </a:xfrm>
          <a:prstGeom prst="straightConnector1">
            <a:avLst/>
          </a:prstGeom>
          <a:ln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19"/>
          <p:cNvSpPr/>
          <p:nvPr/>
        </p:nvSpPr>
        <p:spPr>
          <a:xfrm>
            <a:off x="3162300" y="5810250"/>
            <a:ext cx="41576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>
                <a:solidFill>
                  <a:schemeClr val="accent3"/>
                </a:solidFill>
                <a:latin typeface="Calibri"/>
              </a:rPr>
              <a:t>E134 Stordalstunnelen 120/160 – </a:t>
            </a:r>
            <a:r>
              <a:rPr lang="nb-NO" dirty="0">
                <a:solidFill>
                  <a:srgbClr val="006600"/>
                </a:solidFill>
                <a:latin typeface="Calibri"/>
              </a:rPr>
              <a:t>120/160</a:t>
            </a:r>
            <a:endParaRPr lang="nb-NO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22" name="Rektangel 21"/>
          <p:cNvSpPr>
            <a:spLocks noChangeArrowheads="1"/>
          </p:cNvSpPr>
          <p:nvPr/>
        </p:nvSpPr>
        <p:spPr bwMode="auto">
          <a:xfrm>
            <a:off x="49213" y="3136900"/>
            <a:ext cx="23526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solidFill>
                  <a:srgbClr val="2764DD"/>
                </a:solidFill>
                <a:latin typeface="Calibri" pitchFamily="34" charset="0"/>
              </a:rPr>
              <a:t>Rv. 555 Sotra-sambandet 400/2600</a:t>
            </a:r>
            <a:br>
              <a:rPr lang="nb-NO">
                <a:solidFill>
                  <a:srgbClr val="2764DD"/>
                </a:solidFill>
                <a:latin typeface="Calibri" pitchFamily="34" charset="0"/>
              </a:rPr>
            </a:br>
            <a:r>
              <a:rPr lang="nb-NO">
                <a:solidFill>
                  <a:srgbClr val="006600"/>
                </a:solidFill>
                <a:latin typeface="Calibri" pitchFamily="34" charset="0"/>
              </a:rPr>
              <a:t>200-300</a:t>
            </a:r>
          </a:p>
        </p:txBody>
      </p:sp>
      <p:sp>
        <p:nvSpPr>
          <p:cNvPr id="23" name="Rektangel 22"/>
          <p:cNvSpPr>
            <a:spLocks noChangeArrowheads="1"/>
          </p:cNvSpPr>
          <p:nvPr/>
        </p:nvSpPr>
        <p:spPr bwMode="auto">
          <a:xfrm>
            <a:off x="2884488" y="2916238"/>
            <a:ext cx="4041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2764DD"/>
                </a:solidFill>
                <a:latin typeface="Calibri" pitchFamily="34" charset="0"/>
              </a:rPr>
              <a:t>E16 Sætre- og Bjørkhaugtunnelen 400/-</a:t>
            </a:r>
          </a:p>
        </p:txBody>
      </p:sp>
      <p:sp>
        <p:nvSpPr>
          <p:cNvPr id="24" name="Rektangel 23"/>
          <p:cNvSpPr>
            <a:spLocks noChangeArrowheads="1"/>
          </p:cNvSpPr>
          <p:nvPr/>
        </p:nvSpPr>
        <p:spPr bwMode="auto">
          <a:xfrm>
            <a:off x="36513" y="4068763"/>
            <a:ext cx="27003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solidFill>
                  <a:srgbClr val="2764DD"/>
                </a:solidFill>
                <a:latin typeface="Calibri" pitchFamily="34" charset="0"/>
              </a:rPr>
              <a:t>Rv. 555Kolltveittunnelen 200/-</a:t>
            </a:r>
          </a:p>
        </p:txBody>
      </p:sp>
      <p:cxnSp>
        <p:nvCxnSpPr>
          <p:cNvPr id="26" name="Rett pil 25"/>
          <p:cNvCxnSpPr/>
          <p:nvPr/>
        </p:nvCxnSpPr>
        <p:spPr>
          <a:xfrm flipV="1">
            <a:off x="1547813" y="3286125"/>
            <a:ext cx="720725" cy="10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pil 27"/>
          <p:cNvCxnSpPr/>
          <p:nvPr/>
        </p:nvCxnSpPr>
        <p:spPr>
          <a:xfrm flipH="1" flipV="1">
            <a:off x="2268538" y="3387725"/>
            <a:ext cx="112712" cy="401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ktangel 31"/>
          <p:cNvSpPr>
            <a:spLocks noChangeArrowheads="1"/>
          </p:cNvSpPr>
          <p:nvPr/>
        </p:nvSpPr>
        <p:spPr bwMode="auto">
          <a:xfrm>
            <a:off x="3348038" y="1924050"/>
            <a:ext cx="3668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2764DD"/>
                </a:solidFill>
                <a:latin typeface="Calibri" pitchFamily="34" charset="0"/>
              </a:rPr>
              <a:t>E39 Eikefet-Romarheim bru 400/900</a:t>
            </a:r>
          </a:p>
        </p:txBody>
      </p:sp>
      <p:sp>
        <p:nvSpPr>
          <p:cNvPr id="21" name="Rektangel 20"/>
          <p:cNvSpPr>
            <a:spLocks noChangeArrowheads="1"/>
          </p:cNvSpPr>
          <p:nvPr/>
        </p:nvSpPr>
        <p:spPr bwMode="auto">
          <a:xfrm>
            <a:off x="4873625" y="4724400"/>
            <a:ext cx="25066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solidFill>
                  <a:srgbClr val="6D8838"/>
                </a:solidFill>
                <a:latin typeface="Calibri" pitchFamily="34" charset="0"/>
              </a:rPr>
              <a:t>E134 Haukelitunnelene</a:t>
            </a:r>
          </a:p>
          <a:p>
            <a:r>
              <a:rPr lang="nb-NO">
                <a:solidFill>
                  <a:srgbClr val="6D8838"/>
                </a:solidFill>
                <a:latin typeface="Calibri" pitchFamily="34" charset="0"/>
              </a:rPr>
              <a:t>(start), 600/1000</a:t>
            </a:r>
          </a:p>
        </p:txBody>
      </p:sp>
      <p:sp>
        <p:nvSpPr>
          <p:cNvPr id="34" name="Rektangel 33"/>
          <p:cNvSpPr>
            <a:spLocks noChangeArrowheads="1"/>
          </p:cNvSpPr>
          <p:nvPr/>
        </p:nvSpPr>
        <p:spPr bwMode="auto">
          <a:xfrm>
            <a:off x="4687888" y="2222500"/>
            <a:ext cx="2511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6D8838"/>
                </a:solidFill>
                <a:latin typeface="Calibri" pitchFamily="34" charset="0"/>
              </a:rPr>
              <a:t>E16 Oppheim-Voss 300/-</a:t>
            </a:r>
            <a:endParaRPr lang="nb-NO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" name="Rektangel 34"/>
          <p:cNvSpPr>
            <a:spLocks noChangeArrowheads="1"/>
          </p:cNvSpPr>
          <p:nvPr/>
        </p:nvSpPr>
        <p:spPr bwMode="auto">
          <a:xfrm>
            <a:off x="184150" y="1196975"/>
            <a:ext cx="2727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solidFill>
                  <a:srgbClr val="6D8838"/>
                </a:solidFill>
                <a:latin typeface="Calibri" pitchFamily="34" charset="0"/>
              </a:rPr>
              <a:t>E39 Nyborg-Klauaneset 500/2000</a:t>
            </a:r>
          </a:p>
        </p:txBody>
      </p:sp>
      <p:cxnSp>
        <p:nvCxnSpPr>
          <p:cNvPr id="37" name="Rett pil 36"/>
          <p:cNvCxnSpPr/>
          <p:nvPr/>
        </p:nvCxnSpPr>
        <p:spPr>
          <a:xfrm>
            <a:off x="2124075" y="1843088"/>
            <a:ext cx="503238" cy="876300"/>
          </a:xfrm>
          <a:prstGeom prst="straightConnector1">
            <a:avLst/>
          </a:prstGeom>
          <a:ln>
            <a:solidFill>
              <a:srgbClr val="6D883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725" name="Bilde 2"/>
          <p:cNvPicPr>
            <a:picLocks noChangeAspect="1"/>
          </p:cNvPicPr>
          <p:nvPr/>
        </p:nvPicPr>
        <p:blipFill>
          <a:blip r:embed="rId3"/>
          <a:srcRect l="81105" t="59882" r="784" b="1689"/>
          <a:stretch>
            <a:fillRect/>
          </a:stretch>
        </p:blipFill>
        <p:spPr bwMode="auto">
          <a:xfrm>
            <a:off x="7413625" y="4092575"/>
            <a:ext cx="165735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26" name="24 TekstSylinder"/>
          <p:cNvSpPr txBox="1">
            <a:spLocks noChangeArrowheads="1"/>
          </p:cNvSpPr>
          <p:nvPr/>
        </p:nvSpPr>
        <p:spPr bwMode="auto">
          <a:xfrm>
            <a:off x="7593013" y="4691063"/>
            <a:ext cx="1300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>
                <a:solidFill>
                  <a:srgbClr val="000000"/>
                </a:solidFill>
                <a:latin typeface="Calibri" pitchFamily="34" charset="0"/>
              </a:rPr>
              <a:t>Prosjektnamn: Statleg/Bom</a:t>
            </a:r>
          </a:p>
        </p:txBody>
      </p:sp>
      <p:sp>
        <p:nvSpPr>
          <p:cNvPr id="7" name="Rektangel 6"/>
          <p:cNvSpPr>
            <a:spLocks noChangeArrowheads="1"/>
          </p:cNvSpPr>
          <p:nvPr/>
        </p:nvSpPr>
        <p:spPr bwMode="auto">
          <a:xfrm>
            <a:off x="5292725" y="3143250"/>
            <a:ext cx="2951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solidFill>
                  <a:srgbClr val="FF3399"/>
                </a:solidFill>
                <a:latin typeface="Calibri" pitchFamily="34" charset="0"/>
              </a:rPr>
              <a:t>Rv. 13 Hardangerbrua 20/30</a:t>
            </a:r>
          </a:p>
        </p:txBody>
      </p:sp>
      <p:sp>
        <p:nvSpPr>
          <p:cNvPr id="72728" name="13 TekstSylinder"/>
          <p:cNvSpPr txBox="1">
            <a:spLocks noChangeArrowheads="1"/>
          </p:cNvSpPr>
          <p:nvPr/>
        </p:nvSpPr>
        <p:spPr bwMode="auto">
          <a:xfrm>
            <a:off x="7524750" y="4235450"/>
            <a:ext cx="1439863" cy="8620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n-NO" sz="1000" b="1">
                <a:solidFill>
                  <a:srgbClr val="000000"/>
                </a:solidFill>
                <a:latin typeface="Calibri" pitchFamily="34" charset="0"/>
              </a:rPr>
              <a:t>Ulike NTP-rammer</a:t>
            </a:r>
            <a:br>
              <a:rPr lang="nn-NO" sz="1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nn-NO" sz="1000" b="1">
                <a:solidFill>
                  <a:srgbClr val="000000"/>
                </a:solidFill>
                <a:latin typeface="Calibri" pitchFamily="34" charset="0"/>
              </a:rPr>
              <a:t>Delperiode</a:t>
            </a:r>
            <a:br>
              <a:rPr lang="nn-NO" sz="1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nn-NO" sz="1000" b="1">
                <a:solidFill>
                  <a:srgbClr val="000000"/>
                </a:solidFill>
                <a:latin typeface="Calibri" pitchFamily="34" charset="0"/>
              </a:rPr>
              <a:t>Store prosjekt</a:t>
            </a:r>
            <a:br>
              <a:rPr lang="nn-NO" sz="1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nn-NO" sz="1000" b="1">
                <a:solidFill>
                  <a:srgbClr val="000000"/>
                </a:solidFill>
                <a:latin typeface="Calibri" pitchFamily="34" charset="0"/>
              </a:rPr>
              <a:t>Prosjektnamn:</a:t>
            </a:r>
          </a:p>
          <a:p>
            <a:r>
              <a:rPr lang="nn-NO" sz="1000" b="1">
                <a:solidFill>
                  <a:srgbClr val="000000"/>
                </a:solidFill>
                <a:latin typeface="Calibri" pitchFamily="34" charset="0"/>
              </a:rPr>
              <a:t>Statleg/Bom</a:t>
            </a:r>
            <a:endParaRPr lang="nb-NO" sz="10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20" grpId="0"/>
      <p:bldP spid="22" grpId="0"/>
      <p:bldP spid="23" grpId="0"/>
      <p:bldP spid="24" grpId="0"/>
      <p:bldP spid="32" grpId="0"/>
      <p:bldP spid="21" grpId="0"/>
      <p:bldP spid="34" grpId="0"/>
      <p:bldP spid="3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Bild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Rektangel 4"/>
          <p:cNvSpPr>
            <a:spLocks noChangeArrowheads="1"/>
          </p:cNvSpPr>
          <p:nvPr/>
        </p:nvSpPr>
        <p:spPr bwMode="auto">
          <a:xfrm>
            <a:off x="4643438" y="3616325"/>
            <a:ext cx="2520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solidFill>
                  <a:srgbClr val="FF3399"/>
                </a:solidFill>
                <a:latin typeface="Calibri" pitchFamily="34" charset="0"/>
              </a:rPr>
              <a:t>Rv. 13 Odda-Ullensvang, Deildo 240/-</a:t>
            </a:r>
            <a:endParaRPr lang="nb-NO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3731" name="Rektangel 5"/>
          <p:cNvSpPr>
            <a:spLocks noChangeArrowheads="1"/>
          </p:cNvSpPr>
          <p:nvPr/>
        </p:nvSpPr>
        <p:spPr bwMode="auto">
          <a:xfrm>
            <a:off x="4911725" y="2782888"/>
            <a:ext cx="2397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solidFill>
                  <a:srgbClr val="FF3399"/>
                </a:solidFill>
                <a:latin typeface="Calibri" pitchFamily="34" charset="0"/>
              </a:rPr>
              <a:t>Rv. 13 Øvre Granvin, Joberget 160/160 </a:t>
            </a:r>
            <a:endParaRPr lang="nb-NO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3732" name="Rektangel 6"/>
          <p:cNvSpPr>
            <a:spLocks noChangeArrowheads="1"/>
          </p:cNvSpPr>
          <p:nvPr/>
        </p:nvSpPr>
        <p:spPr bwMode="auto">
          <a:xfrm>
            <a:off x="4408488" y="4365625"/>
            <a:ext cx="2714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6D8838"/>
                </a:solidFill>
                <a:latin typeface="Calibri" pitchFamily="34" charset="0"/>
              </a:rPr>
              <a:t>Rv. 13 Odda-Tyssedal 500/-</a:t>
            </a:r>
          </a:p>
        </p:txBody>
      </p:sp>
      <p:sp>
        <p:nvSpPr>
          <p:cNvPr id="73733" name="Rektangel 7"/>
          <p:cNvSpPr>
            <a:spLocks noChangeArrowheads="1"/>
          </p:cNvSpPr>
          <p:nvPr/>
        </p:nvSpPr>
        <p:spPr bwMode="auto">
          <a:xfrm>
            <a:off x="4386263" y="4733925"/>
            <a:ext cx="1997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0070FF"/>
                </a:solidFill>
                <a:latin typeface="Calibri" pitchFamily="34" charset="0"/>
              </a:rPr>
              <a:t>Rv. 13 Låtefoss 50/-</a:t>
            </a:r>
          </a:p>
        </p:txBody>
      </p:sp>
      <p:sp>
        <p:nvSpPr>
          <p:cNvPr id="73734" name="Rektangel 8"/>
          <p:cNvSpPr>
            <a:spLocks noChangeArrowheads="1"/>
          </p:cNvSpPr>
          <p:nvPr/>
        </p:nvSpPr>
        <p:spPr bwMode="auto">
          <a:xfrm>
            <a:off x="4918075" y="1844675"/>
            <a:ext cx="3114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9D5EA2"/>
                </a:solidFill>
                <a:latin typeface="Calibri" pitchFamily="34" charset="0"/>
              </a:rPr>
              <a:t>E16 Hylland, Nærøydalen 700/-</a:t>
            </a:r>
          </a:p>
        </p:txBody>
      </p:sp>
      <p:sp>
        <p:nvSpPr>
          <p:cNvPr id="73735" name="Rektangel 9"/>
          <p:cNvSpPr>
            <a:spLocks noChangeArrowheads="1"/>
          </p:cNvSpPr>
          <p:nvPr/>
        </p:nvSpPr>
        <p:spPr bwMode="auto">
          <a:xfrm>
            <a:off x="1331913" y="2565400"/>
            <a:ext cx="1773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solidFill>
                  <a:srgbClr val="6D8838"/>
                </a:solidFill>
                <a:latin typeface="Calibri" pitchFamily="34" charset="0"/>
              </a:rPr>
              <a:t>E16 Kråkeberget, Vaksdal 100/-</a:t>
            </a:r>
          </a:p>
        </p:txBody>
      </p:sp>
      <p:sp>
        <p:nvSpPr>
          <p:cNvPr id="73736" name="10 TekstSylinder"/>
          <p:cNvSpPr txBox="1">
            <a:spLocks noChangeArrowheads="1"/>
          </p:cNvSpPr>
          <p:nvPr/>
        </p:nvSpPr>
        <p:spPr bwMode="auto">
          <a:xfrm>
            <a:off x="7596188" y="4691063"/>
            <a:ext cx="1296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>
                <a:solidFill>
                  <a:srgbClr val="000000"/>
                </a:solidFill>
                <a:latin typeface="Calibri" pitchFamily="34" charset="0"/>
              </a:rPr>
              <a:t>Prosjektnamn: Statleg/Bom</a:t>
            </a:r>
          </a:p>
        </p:txBody>
      </p:sp>
      <p:sp>
        <p:nvSpPr>
          <p:cNvPr id="73737" name="Rektangel 3"/>
          <p:cNvSpPr>
            <a:spLocks noChangeArrowheads="1"/>
          </p:cNvSpPr>
          <p:nvPr/>
        </p:nvSpPr>
        <p:spPr bwMode="auto">
          <a:xfrm>
            <a:off x="4643438" y="2424113"/>
            <a:ext cx="2873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FF3399"/>
                </a:solidFill>
                <a:latin typeface="Calibri" pitchFamily="34" charset="0"/>
              </a:rPr>
              <a:t>Rv. 13 Skjervet, refusjon 90/-</a:t>
            </a:r>
            <a:endParaRPr lang="nb-NO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3738" name="11 TekstSylinder"/>
          <p:cNvSpPr txBox="1">
            <a:spLocks noChangeArrowheads="1"/>
          </p:cNvSpPr>
          <p:nvPr/>
        </p:nvSpPr>
        <p:spPr bwMode="auto">
          <a:xfrm>
            <a:off x="7524750" y="4235450"/>
            <a:ext cx="1439863" cy="8620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n-NO" sz="1000" b="1">
                <a:solidFill>
                  <a:srgbClr val="000000"/>
                </a:solidFill>
                <a:latin typeface="Calibri" pitchFamily="34" charset="0"/>
              </a:rPr>
              <a:t>Ulike NTP-rammer</a:t>
            </a:r>
            <a:br>
              <a:rPr lang="nn-NO" sz="1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nn-NO" sz="1000" b="1">
                <a:solidFill>
                  <a:srgbClr val="000000"/>
                </a:solidFill>
                <a:latin typeface="Calibri" pitchFamily="34" charset="0"/>
              </a:rPr>
              <a:t>Delperiode</a:t>
            </a:r>
            <a:br>
              <a:rPr lang="nn-NO" sz="1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nn-NO" sz="1000" b="1">
                <a:solidFill>
                  <a:srgbClr val="000000"/>
                </a:solidFill>
                <a:latin typeface="Calibri" pitchFamily="34" charset="0"/>
              </a:rPr>
              <a:t>Skred</a:t>
            </a:r>
            <a:br>
              <a:rPr lang="nn-NO" sz="1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nn-NO" sz="1000" b="1">
                <a:solidFill>
                  <a:srgbClr val="000000"/>
                </a:solidFill>
                <a:latin typeface="Calibri" pitchFamily="34" charset="0"/>
              </a:rPr>
              <a:t>Prosjektnamn:</a:t>
            </a:r>
          </a:p>
          <a:p>
            <a:r>
              <a:rPr lang="nn-NO" sz="1000" b="1">
                <a:solidFill>
                  <a:srgbClr val="000000"/>
                </a:solidFill>
                <a:latin typeface="Calibri" pitchFamily="34" charset="0"/>
              </a:rPr>
              <a:t>Statleg/Bom</a:t>
            </a:r>
            <a:endParaRPr lang="nb-NO" sz="10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n-NO" smtClean="0"/>
          </a:p>
        </p:txBody>
      </p:sp>
      <p:pic>
        <p:nvPicPr>
          <p:cNvPr id="430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311150"/>
            <a:ext cx="9144000" cy="716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Bild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>
            <a:spLocks noChangeArrowheads="1"/>
          </p:cNvSpPr>
          <p:nvPr/>
        </p:nvSpPr>
        <p:spPr bwMode="auto">
          <a:xfrm>
            <a:off x="2555875" y="4859338"/>
            <a:ext cx="2330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FF3399"/>
                </a:solidFill>
                <a:latin typeface="Calibri" pitchFamily="34" charset="0"/>
              </a:rPr>
              <a:t>E39 Lavik Fergekai 80/-</a:t>
            </a:r>
          </a:p>
        </p:txBody>
      </p:sp>
      <p:sp>
        <p:nvSpPr>
          <p:cNvPr id="6" name="Rektangel 5"/>
          <p:cNvSpPr>
            <a:spLocks noChangeArrowheads="1"/>
          </p:cNvSpPr>
          <p:nvPr/>
        </p:nvSpPr>
        <p:spPr bwMode="auto">
          <a:xfrm>
            <a:off x="250825" y="4224338"/>
            <a:ext cx="2689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FF3399"/>
                </a:solidFill>
                <a:latin typeface="Calibri" pitchFamily="34" charset="0"/>
              </a:rPr>
              <a:t>E39 Drægebø-Grytås 245/-</a:t>
            </a:r>
            <a:endParaRPr lang="nb-NO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ktangel 6"/>
          <p:cNvSpPr>
            <a:spLocks noChangeArrowheads="1"/>
          </p:cNvSpPr>
          <p:nvPr/>
        </p:nvSpPr>
        <p:spPr bwMode="auto">
          <a:xfrm>
            <a:off x="3130550" y="3862388"/>
            <a:ext cx="2671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FF3399"/>
                </a:solidFill>
                <a:latin typeface="Calibri" pitchFamily="34" charset="0"/>
              </a:rPr>
              <a:t>E39 Birkeland-Sande 245/-</a:t>
            </a:r>
            <a:endParaRPr lang="nb-NO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1042988" y="2921000"/>
            <a:ext cx="279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solidFill>
                  <a:srgbClr val="2764DD"/>
                </a:solidFill>
                <a:latin typeface="Calibri" pitchFamily="34" charset="0"/>
              </a:rPr>
              <a:t>E39 i Sogn og Fjordane, delstrekningar 500-</a:t>
            </a:r>
            <a:r>
              <a:rPr lang="nb-NO">
                <a:solidFill>
                  <a:srgbClr val="6D8838"/>
                </a:solidFill>
                <a:latin typeface="Calibri" pitchFamily="34" charset="0"/>
              </a:rPr>
              <a:t>1000</a:t>
            </a:r>
            <a:r>
              <a:rPr lang="nb-NO">
                <a:solidFill>
                  <a:srgbClr val="2764DD"/>
                </a:solidFill>
                <a:latin typeface="Calibri" pitchFamily="34" charset="0"/>
              </a:rPr>
              <a:t>/-</a:t>
            </a:r>
          </a:p>
        </p:txBody>
      </p:sp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4554538" y="1916113"/>
            <a:ext cx="2647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6D8838"/>
                </a:solidFill>
                <a:latin typeface="Calibri" pitchFamily="34" charset="0"/>
              </a:rPr>
              <a:t>E39 Kjøs bru-Grodås 150/-</a:t>
            </a:r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auto">
          <a:xfrm>
            <a:off x="4284663" y="3244850"/>
            <a:ext cx="2917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solidFill>
                  <a:srgbClr val="9D5EA2"/>
                </a:solidFill>
                <a:latin typeface="Calibri" pitchFamily="34" charset="0"/>
              </a:rPr>
              <a:t>E39 Bjørset-Skei 500/- </a:t>
            </a:r>
            <a:r>
              <a:rPr lang="nb-NO">
                <a:solidFill>
                  <a:srgbClr val="006600"/>
                </a:solidFill>
                <a:latin typeface="Calibri" pitchFamily="34" charset="0"/>
              </a:rPr>
              <a:t>300</a:t>
            </a:r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auto">
          <a:xfrm>
            <a:off x="4643438" y="1628775"/>
            <a:ext cx="361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9D5EA2"/>
                </a:solidFill>
                <a:latin typeface="Calibri" pitchFamily="34" charset="0"/>
              </a:rPr>
              <a:t>E39 Kvivsvegen 20/- og refusjon 45 </a:t>
            </a:r>
            <a:endParaRPr lang="nb-NO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Rektangel 13"/>
          <p:cNvSpPr>
            <a:spLocks noChangeArrowheads="1"/>
          </p:cNvSpPr>
          <p:nvPr/>
        </p:nvSpPr>
        <p:spPr bwMode="auto">
          <a:xfrm>
            <a:off x="3240088" y="4243388"/>
            <a:ext cx="296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9D5EA2"/>
                </a:solidFill>
                <a:latin typeface="Calibri" pitchFamily="34" charset="0"/>
              </a:rPr>
              <a:t>Rv5 Loftesnesbrua 210-</a:t>
            </a:r>
            <a:r>
              <a:rPr lang="nb-NO">
                <a:solidFill>
                  <a:srgbClr val="0070FF"/>
                </a:solidFill>
                <a:latin typeface="Calibri" pitchFamily="34" charset="0"/>
              </a:rPr>
              <a:t>180</a:t>
            </a:r>
            <a:r>
              <a:rPr lang="nb-NO">
                <a:solidFill>
                  <a:srgbClr val="9D5EA2"/>
                </a:solidFill>
                <a:latin typeface="Calibri" pitchFamily="34" charset="0"/>
              </a:rPr>
              <a:t>/-</a:t>
            </a:r>
            <a:endParaRPr lang="nb-NO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762" name="10 TekstSylinder"/>
          <p:cNvSpPr txBox="1">
            <a:spLocks noChangeArrowheads="1"/>
          </p:cNvSpPr>
          <p:nvPr/>
        </p:nvSpPr>
        <p:spPr bwMode="auto">
          <a:xfrm>
            <a:off x="7596188" y="4691063"/>
            <a:ext cx="1296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>
                <a:solidFill>
                  <a:srgbClr val="000000"/>
                </a:solidFill>
                <a:latin typeface="Calibri" pitchFamily="34" charset="0"/>
              </a:rPr>
              <a:t>Prosjektnamn: Statleg/Bom</a:t>
            </a:r>
          </a:p>
        </p:txBody>
      </p:sp>
      <p:sp>
        <p:nvSpPr>
          <p:cNvPr id="74763" name="14 TekstSylinder"/>
          <p:cNvSpPr txBox="1">
            <a:spLocks noChangeArrowheads="1"/>
          </p:cNvSpPr>
          <p:nvPr/>
        </p:nvSpPr>
        <p:spPr bwMode="auto">
          <a:xfrm>
            <a:off x="7524750" y="4235450"/>
            <a:ext cx="1439863" cy="8620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n-NO" sz="1000" b="1">
                <a:solidFill>
                  <a:srgbClr val="000000"/>
                </a:solidFill>
                <a:latin typeface="Calibri" pitchFamily="34" charset="0"/>
              </a:rPr>
              <a:t>Ulike NTP-rammer</a:t>
            </a:r>
            <a:br>
              <a:rPr lang="nn-NO" sz="1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nn-NO" sz="1000" b="1">
                <a:solidFill>
                  <a:srgbClr val="000000"/>
                </a:solidFill>
                <a:latin typeface="Calibri" pitchFamily="34" charset="0"/>
              </a:rPr>
              <a:t>Delperiode</a:t>
            </a:r>
            <a:br>
              <a:rPr lang="nn-NO" sz="1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nn-NO" sz="1000" b="1">
                <a:solidFill>
                  <a:srgbClr val="000000"/>
                </a:solidFill>
                <a:latin typeface="Calibri" pitchFamily="34" charset="0"/>
              </a:rPr>
              <a:t>Store prosjekt</a:t>
            </a:r>
            <a:br>
              <a:rPr lang="nn-NO" sz="1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nn-NO" sz="1000" b="1">
                <a:solidFill>
                  <a:srgbClr val="000000"/>
                </a:solidFill>
                <a:latin typeface="Calibri" pitchFamily="34" charset="0"/>
              </a:rPr>
              <a:t>Prosjektnamn:</a:t>
            </a:r>
          </a:p>
          <a:p>
            <a:r>
              <a:rPr lang="nn-NO" sz="1000" b="1">
                <a:solidFill>
                  <a:srgbClr val="000000"/>
                </a:solidFill>
                <a:latin typeface="Calibri" pitchFamily="34" charset="0"/>
              </a:rPr>
              <a:t>Statleg/Bom</a:t>
            </a:r>
            <a:endParaRPr lang="nb-NO" sz="1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Bindepunkt 1"/>
          <p:cNvSpPr/>
          <p:nvPr/>
        </p:nvSpPr>
        <p:spPr>
          <a:xfrm>
            <a:off x="6821488" y="5097463"/>
            <a:ext cx="127000" cy="1000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3" name="TekstSylinder 2"/>
          <p:cNvSpPr txBox="1">
            <a:spLocks noChangeArrowheads="1"/>
          </p:cNvSpPr>
          <p:nvPr/>
        </p:nvSpPr>
        <p:spPr bwMode="auto">
          <a:xfrm>
            <a:off x="5878513" y="4700588"/>
            <a:ext cx="1460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solidFill>
                  <a:schemeClr val="accent2"/>
                </a:solidFill>
                <a:latin typeface="Calibri" pitchFamily="34" charset="0"/>
              </a:rPr>
              <a:t>E16 Filefjell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3" grpId="0"/>
      <p:bldP spid="9" grpId="0"/>
      <p:bldP spid="10" grpId="0"/>
      <p:bldP spid="14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Bild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ktangel 4"/>
          <p:cNvSpPr>
            <a:spLocks noChangeArrowheads="1"/>
          </p:cNvSpPr>
          <p:nvPr/>
        </p:nvSpPr>
        <p:spPr bwMode="auto">
          <a:xfrm>
            <a:off x="4427538" y="5732463"/>
            <a:ext cx="311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8D6898"/>
                </a:solidFill>
                <a:latin typeface="Calibri" pitchFamily="34" charset="0"/>
              </a:rPr>
              <a:t>E16 Hylland, Nærøydalen 700/-</a:t>
            </a:r>
          </a:p>
        </p:txBody>
      </p:sp>
      <p:sp>
        <p:nvSpPr>
          <p:cNvPr id="76803" name="Rektangel 5"/>
          <p:cNvSpPr>
            <a:spLocks noChangeArrowheads="1"/>
          </p:cNvSpPr>
          <p:nvPr/>
        </p:nvSpPr>
        <p:spPr bwMode="auto">
          <a:xfrm>
            <a:off x="4284663" y="5013325"/>
            <a:ext cx="2589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8D6898"/>
                </a:solidFill>
                <a:latin typeface="Calibri" pitchFamily="34" charset="0"/>
              </a:rPr>
              <a:t>Rv. 13 Vik-Vangsnes 300/-</a:t>
            </a:r>
          </a:p>
        </p:txBody>
      </p:sp>
      <p:sp>
        <p:nvSpPr>
          <p:cNvPr id="76804" name="Rektangel 6"/>
          <p:cNvSpPr>
            <a:spLocks noChangeArrowheads="1"/>
          </p:cNvSpPr>
          <p:nvPr/>
        </p:nvSpPr>
        <p:spPr bwMode="auto">
          <a:xfrm>
            <a:off x="5795963" y="2138363"/>
            <a:ext cx="2962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9D5EA2"/>
                </a:solidFill>
                <a:latin typeface="Calibri" pitchFamily="34" charset="0"/>
              </a:rPr>
              <a:t>Rv. 15 Strynefjellet 400-600/0</a:t>
            </a:r>
          </a:p>
        </p:txBody>
      </p:sp>
      <p:sp>
        <p:nvSpPr>
          <p:cNvPr id="76805" name="Rektangel 7"/>
          <p:cNvSpPr>
            <a:spLocks noChangeArrowheads="1"/>
          </p:cNvSpPr>
          <p:nvPr/>
        </p:nvSpPr>
        <p:spPr bwMode="auto">
          <a:xfrm>
            <a:off x="4370388" y="3105150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2764DD"/>
                </a:solidFill>
                <a:latin typeface="Calibri" pitchFamily="34" charset="0"/>
              </a:rPr>
              <a:t>Rv. 5 Kjøsnesfjorden, Jølster, tunnel 400-</a:t>
            </a:r>
            <a:r>
              <a:rPr lang="nb-NO">
                <a:solidFill>
                  <a:srgbClr val="6D8838"/>
                </a:solidFill>
                <a:latin typeface="Calibri" pitchFamily="34" charset="0"/>
              </a:rPr>
              <a:t>600</a:t>
            </a:r>
            <a:r>
              <a:rPr lang="nb-NO">
                <a:solidFill>
                  <a:srgbClr val="2764DD"/>
                </a:solidFill>
                <a:latin typeface="Calibri" pitchFamily="34" charset="0"/>
              </a:rPr>
              <a:t>/-</a:t>
            </a:r>
          </a:p>
        </p:txBody>
      </p:sp>
      <p:sp>
        <p:nvSpPr>
          <p:cNvPr id="76806" name="8 TekstSylinder"/>
          <p:cNvSpPr txBox="1">
            <a:spLocks noChangeArrowheads="1"/>
          </p:cNvSpPr>
          <p:nvPr/>
        </p:nvSpPr>
        <p:spPr bwMode="auto">
          <a:xfrm>
            <a:off x="7543800" y="4691063"/>
            <a:ext cx="1349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>
                <a:solidFill>
                  <a:srgbClr val="000000"/>
                </a:solidFill>
                <a:latin typeface="Calibri" pitchFamily="34" charset="0"/>
              </a:rPr>
              <a:t>Prosjektnamn: Statleg/Bom</a:t>
            </a:r>
          </a:p>
        </p:txBody>
      </p:sp>
      <p:sp>
        <p:nvSpPr>
          <p:cNvPr id="76807" name="9 TekstSylinder"/>
          <p:cNvSpPr txBox="1">
            <a:spLocks noChangeArrowheads="1"/>
          </p:cNvSpPr>
          <p:nvPr/>
        </p:nvSpPr>
        <p:spPr bwMode="auto">
          <a:xfrm>
            <a:off x="7524750" y="4235450"/>
            <a:ext cx="1439863" cy="8620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n-NO" sz="1000" b="1">
                <a:solidFill>
                  <a:srgbClr val="000000"/>
                </a:solidFill>
                <a:latin typeface="Calibri" pitchFamily="34" charset="0"/>
              </a:rPr>
              <a:t>Ulike NTP-rammer</a:t>
            </a:r>
            <a:br>
              <a:rPr lang="nn-NO" sz="1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nn-NO" sz="1000" b="1">
                <a:solidFill>
                  <a:srgbClr val="000000"/>
                </a:solidFill>
                <a:latin typeface="Calibri" pitchFamily="34" charset="0"/>
              </a:rPr>
              <a:t>Delperiode</a:t>
            </a:r>
            <a:br>
              <a:rPr lang="nn-NO" sz="1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nn-NO" sz="1000" b="1">
                <a:solidFill>
                  <a:srgbClr val="000000"/>
                </a:solidFill>
                <a:latin typeface="Calibri" pitchFamily="34" charset="0"/>
              </a:rPr>
              <a:t>Skred</a:t>
            </a:r>
            <a:br>
              <a:rPr lang="nn-NO" sz="1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nn-NO" sz="1000" b="1">
                <a:solidFill>
                  <a:srgbClr val="000000"/>
                </a:solidFill>
                <a:latin typeface="Calibri" pitchFamily="34" charset="0"/>
              </a:rPr>
              <a:t>Prosjektnamn:</a:t>
            </a:r>
          </a:p>
          <a:p>
            <a:r>
              <a:rPr lang="nn-NO" sz="1000" b="1">
                <a:solidFill>
                  <a:srgbClr val="000000"/>
                </a:solidFill>
                <a:latin typeface="Calibri" pitchFamily="34" charset="0"/>
              </a:rPr>
              <a:t>Statleg/Bom</a:t>
            </a:r>
            <a:endParaRPr lang="nb-NO" sz="10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b-NO" sz="4000" smtClean="0"/>
              <a:t>Investeringar 2014-23 på heile rute 5c</a:t>
            </a:r>
          </a:p>
        </p:txBody>
      </p:sp>
      <p:sp>
        <p:nvSpPr>
          <p:cNvPr id="972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nb-NO" smtClean="0"/>
              <a:t>Planteknisk</a:t>
            </a:r>
          </a:p>
          <a:p>
            <a:r>
              <a:rPr lang="nb-NO" smtClean="0"/>
              <a:t> +20% </a:t>
            </a:r>
          </a:p>
          <a:p>
            <a:r>
              <a:rPr lang="nb-NO" smtClean="0"/>
              <a:t> +45% </a:t>
            </a:r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628775"/>
            <a:ext cx="3551237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7235825" y="2997200"/>
            <a:ext cx="865188" cy="287338"/>
          </a:xfrm>
          <a:prstGeom prst="wedgeRectCallout">
            <a:avLst>
              <a:gd name="adj1" fmla="val -49449"/>
              <a:gd name="adj2" fmla="val 30111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nb-NO" sz="1200"/>
              <a:t>Filefjell</a:t>
            </a:r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 flipH="1">
            <a:off x="6948488" y="3284538"/>
            <a:ext cx="2873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2987675" y="1773238"/>
            <a:ext cx="914400" cy="288925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2987675" y="2349500"/>
            <a:ext cx="914400" cy="2873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7451725" y="3284538"/>
            <a:ext cx="1223963" cy="2889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b-NO" sz="1200"/>
              <a:t>Fagernes-Hande</a:t>
            </a:r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 flipH="1">
            <a:off x="7235825" y="35734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2987675" y="2924175"/>
            <a:ext cx="914400" cy="2889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7667625" y="3573463"/>
            <a:ext cx="1008063" cy="2873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b-NO" sz="1200"/>
              <a:t>Bagn-Bjørgo</a:t>
            </a:r>
          </a:p>
        </p:txBody>
      </p:sp>
      <p:sp>
        <p:nvSpPr>
          <p:cNvPr id="97293" name="Line 13"/>
          <p:cNvSpPr>
            <a:spLocks noChangeShapeType="1"/>
          </p:cNvSpPr>
          <p:nvPr/>
        </p:nvSpPr>
        <p:spPr bwMode="auto">
          <a:xfrm flipH="1">
            <a:off x="7380288" y="3789363"/>
            <a:ext cx="2873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7667625" y="3860800"/>
            <a:ext cx="1008063" cy="288925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b-NO" sz="1200"/>
              <a:t>Fønhus-Bagn</a:t>
            </a:r>
          </a:p>
        </p:txBody>
      </p:sp>
      <p:sp>
        <p:nvSpPr>
          <p:cNvPr id="97299" name="Line 19"/>
          <p:cNvSpPr>
            <a:spLocks noChangeShapeType="1"/>
          </p:cNvSpPr>
          <p:nvPr/>
        </p:nvSpPr>
        <p:spPr bwMode="auto">
          <a:xfrm>
            <a:off x="7667625" y="40767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 flipH="1">
            <a:off x="7451725" y="4005263"/>
            <a:ext cx="2159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97313" name="Rectangle 33"/>
          <p:cNvSpPr>
            <a:spLocks noChangeArrowheads="1"/>
          </p:cNvSpPr>
          <p:nvPr/>
        </p:nvSpPr>
        <p:spPr bwMode="auto">
          <a:xfrm>
            <a:off x="7812088" y="4508500"/>
            <a:ext cx="1008062" cy="215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b-NO" sz="1200"/>
              <a:t>Bjørum-Skaret</a:t>
            </a:r>
          </a:p>
        </p:txBody>
      </p:sp>
      <p:sp>
        <p:nvSpPr>
          <p:cNvPr id="97314" name="Line 34"/>
          <p:cNvSpPr>
            <a:spLocks noChangeShapeType="1"/>
          </p:cNvSpPr>
          <p:nvPr/>
        </p:nvSpPr>
        <p:spPr bwMode="auto">
          <a:xfrm flipH="1" flipV="1">
            <a:off x="7596188" y="4508500"/>
            <a:ext cx="2159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97315" name="Rectangle 35"/>
          <p:cNvSpPr>
            <a:spLocks noChangeArrowheads="1"/>
          </p:cNvSpPr>
          <p:nvPr/>
        </p:nvSpPr>
        <p:spPr bwMode="auto">
          <a:xfrm>
            <a:off x="7812088" y="4724400"/>
            <a:ext cx="1130300" cy="217488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b-NO" sz="1200"/>
              <a:t>Sandvika-Wøyen</a:t>
            </a:r>
            <a:endParaRPr lang="nb-NO"/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 flipH="1" flipV="1">
            <a:off x="7667625" y="4652963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97333" name="Rectangle 53"/>
          <p:cNvSpPr>
            <a:spLocks noChangeArrowheads="1"/>
          </p:cNvSpPr>
          <p:nvPr/>
        </p:nvSpPr>
        <p:spPr bwMode="auto">
          <a:xfrm>
            <a:off x="3708400" y="4437063"/>
            <a:ext cx="1871663" cy="2873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b-NO" sz="1200"/>
              <a:t>Sætre og Bjørkhaug tunnel</a:t>
            </a:r>
          </a:p>
        </p:txBody>
      </p:sp>
      <p:sp>
        <p:nvSpPr>
          <p:cNvPr id="97334" name="Line 54"/>
          <p:cNvSpPr>
            <a:spLocks noChangeShapeType="1"/>
          </p:cNvSpPr>
          <p:nvPr/>
        </p:nvSpPr>
        <p:spPr bwMode="auto">
          <a:xfrm flipV="1">
            <a:off x="5580063" y="4076700"/>
            <a:ext cx="2873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97335" name="Rectangle 55"/>
          <p:cNvSpPr>
            <a:spLocks noChangeArrowheads="1"/>
          </p:cNvSpPr>
          <p:nvPr/>
        </p:nvSpPr>
        <p:spPr bwMode="auto">
          <a:xfrm>
            <a:off x="4211638" y="4221163"/>
            <a:ext cx="1368425" cy="2159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b-NO" sz="1200"/>
              <a:t>Vossapakken</a:t>
            </a:r>
            <a:endParaRPr lang="nb-NO"/>
          </a:p>
        </p:txBody>
      </p:sp>
      <p:sp>
        <p:nvSpPr>
          <p:cNvPr id="97336" name="Line 56"/>
          <p:cNvSpPr>
            <a:spLocks noChangeShapeType="1"/>
          </p:cNvSpPr>
          <p:nvPr/>
        </p:nvSpPr>
        <p:spPr bwMode="auto">
          <a:xfrm flipV="1">
            <a:off x="5580063" y="3933825"/>
            <a:ext cx="576262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97339" name="Rectangle 59"/>
          <p:cNvSpPr>
            <a:spLocks noChangeArrowheads="1"/>
          </p:cNvSpPr>
          <p:nvPr/>
        </p:nvSpPr>
        <p:spPr bwMode="auto">
          <a:xfrm>
            <a:off x="4211638" y="3933825"/>
            <a:ext cx="1368425" cy="287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b-NO" sz="1200"/>
              <a:t>Oppheim-Voss</a:t>
            </a:r>
            <a:endParaRPr lang="nb-NO"/>
          </a:p>
        </p:txBody>
      </p:sp>
      <p:sp>
        <p:nvSpPr>
          <p:cNvPr id="97340" name="Line 60"/>
          <p:cNvSpPr>
            <a:spLocks noChangeShapeType="1"/>
          </p:cNvSpPr>
          <p:nvPr/>
        </p:nvSpPr>
        <p:spPr bwMode="auto">
          <a:xfrm flipV="1">
            <a:off x="5580063" y="3860800"/>
            <a:ext cx="6477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97343" name="Rectangle 63"/>
          <p:cNvSpPr>
            <a:spLocks noChangeArrowheads="1"/>
          </p:cNvSpPr>
          <p:nvPr/>
        </p:nvSpPr>
        <p:spPr bwMode="auto">
          <a:xfrm>
            <a:off x="4211638" y="3644900"/>
            <a:ext cx="1368425" cy="288925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b-NO" sz="1200"/>
              <a:t>Loftesnes bru</a:t>
            </a:r>
            <a:endParaRPr lang="nb-NO"/>
          </a:p>
        </p:txBody>
      </p:sp>
      <p:sp>
        <p:nvSpPr>
          <p:cNvPr id="97344" name="Line 64"/>
          <p:cNvSpPr>
            <a:spLocks noChangeShapeType="1"/>
          </p:cNvSpPr>
          <p:nvPr/>
        </p:nvSpPr>
        <p:spPr bwMode="auto">
          <a:xfrm flipV="1">
            <a:off x="5580063" y="3573463"/>
            <a:ext cx="10080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8213" y="5775325"/>
            <a:ext cx="1082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Line 3"/>
          <p:cNvSpPr>
            <a:spLocks noChangeShapeType="1"/>
          </p:cNvSpPr>
          <p:nvPr/>
        </p:nvSpPr>
        <p:spPr bwMode="auto">
          <a:xfrm flipH="1">
            <a:off x="152400" y="6477000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77827" name="Line 4"/>
          <p:cNvSpPr>
            <a:spLocks noChangeShapeType="1"/>
          </p:cNvSpPr>
          <p:nvPr/>
        </p:nvSpPr>
        <p:spPr bwMode="auto">
          <a:xfrm>
            <a:off x="8451850" y="6477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77828" name="Rectangle 5"/>
          <p:cNvSpPr>
            <a:spLocks noChangeArrowheads="1"/>
          </p:cNvSpPr>
          <p:nvPr/>
        </p:nvSpPr>
        <p:spPr bwMode="auto">
          <a:xfrm>
            <a:off x="4648200" y="6477000"/>
            <a:ext cx="236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nb-NO" sz="1200" b="1">
                <a:solidFill>
                  <a:srgbClr val="000000"/>
                </a:solidFill>
              </a:rPr>
              <a:t>Nasjonal transportplan</a:t>
            </a:r>
          </a:p>
        </p:txBody>
      </p:sp>
      <p:sp>
        <p:nvSpPr>
          <p:cNvPr id="77829" name="Rectangle 6"/>
          <p:cNvSpPr>
            <a:spLocks noChangeArrowheads="1"/>
          </p:cNvSpPr>
          <p:nvPr/>
        </p:nvSpPr>
        <p:spPr bwMode="auto">
          <a:xfrm>
            <a:off x="228600" y="1447800"/>
            <a:ext cx="8686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endParaRPr lang="nb-NO" sz="1000" b="1">
              <a:solidFill>
                <a:srgbClr val="000000"/>
              </a:solidFill>
            </a:endParaRP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 sz="1800" b="1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7831" name="Rektangel 1"/>
          <p:cNvSpPr>
            <a:spLocks noChangeArrowheads="1"/>
          </p:cNvSpPr>
          <p:nvPr/>
        </p:nvSpPr>
        <p:spPr bwMode="auto">
          <a:xfrm>
            <a:off x="900113" y="274638"/>
            <a:ext cx="78565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>
                <a:solidFill>
                  <a:srgbClr val="000000"/>
                </a:solidFill>
              </a:rPr>
              <a:t> </a:t>
            </a:r>
          </a:p>
          <a:p>
            <a:r>
              <a:rPr lang="nb-NO" sz="1000">
                <a:solidFill>
                  <a:srgbClr val="000000"/>
                </a:solidFill>
              </a:rPr>
              <a:t> </a:t>
            </a:r>
          </a:p>
          <a:p>
            <a:r>
              <a:rPr lang="nb-NO" sz="1000">
                <a:solidFill>
                  <a:srgbClr val="000000"/>
                </a:solidFill>
              </a:rPr>
              <a:t> </a:t>
            </a:r>
          </a:p>
          <a:p>
            <a:r>
              <a:rPr lang="nb-NO" sz="1000">
                <a:solidFill>
                  <a:srgbClr val="000000"/>
                </a:solidFill>
              </a:rPr>
              <a:t> </a:t>
            </a:r>
          </a:p>
          <a:p>
            <a:r>
              <a:rPr lang="nb-NO" sz="1000">
                <a:solidFill>
                  <a:srgbClr val="000000"/>
                </a:solidFill>
              </a:rPr>
              <a:t> </a:t>
            </a:r>
          </a:p>
          <a:p>
            <a:r>
              <a:rPr lang="nb-NO" sz="100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77832" name="TekstSylinder 2"/>
          <p:cNvSpPr txBox="1">
            <a:spLocks noChangeArrowheads="1"/>
          </p:cNvSpPr>
          <p:nvPr/>
        </p:nvSpPr>
        <p:spPr bwMode="auto">
          <a:xfrm>
            <a:off x="684213" y="1557338"/>
            <a:ext cx="8231187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n-NO" sz="1000">
              <a:solidFill>
                <a:srgbClr val="000000"/>
              </a:solidFill>
            </a:endParaRPr>
          </a:p>
          <a:p>
            <a:r>
              <a:rPr lang="nn-NO" sz="2000" b="1">
                <a:solidFill>
                  <a:srgbClr val="000000"/>
                </a:solidFill>
              </a:rPr>
              <a:t>Med auka rammer (+45)            </a:t>
            </a:r>
            <a:r>
              <a:rPr lang="nn-NO" sz="2000">
                <a:solidFill>
                  <a:srgbClr val="000000"/>
                </a:solidFill>
              </a:rPr>
              <a:t>eit godt riksvegnett i løpet av </a:t>
            </a:r>
            <a:r>
              <a:rPr lang="nn-NO" sz="2000" b="1">
                <a:solidFill>
                  <a:srgbClr val="000000"/>
                </a:solidFill>
              </a:rPr>
              <a:t>30 år </a:t>
            </a:r>
            <a:r>
              <a:rPr lang="nn-NO" sz="2000">
                <a:solidFill>
                  <a:srgbClr val="000000"/>
                </a:solidFill>
              </a:rPr>
              <a:t/>
            </a:r>
            <a:br>
              <a:rPr lang="nn-NO" sz="2000">
                <a:solidFill>
                  <a:srgbClr val="000000"/>
                </a:solidFill>
              </a:rPr>
            </a:br>
            <a:r>
              <a:rPr lang="nn-NO" sz="2000">
                <a:solidFill>
                  <a:srgbClr val="000000"/>
                </a:solidFill>
              </a:rPr>
              <a:t> </a:t>
            </a:r>
            <a:endParaRPr lang="nn-NO" sz="2000" b="1">
              <a:solidFill>
                <a:srgbClr val="000000"/>
              </a:solidFill>
            </a:endParaRPr>
          </a:p>
          <a:p>
            <a:r>
              <a:rPr lang="nn-NO" sz="2000" b="1">
                <a:solidFill>
                  <a:srgbClr val="000000"/>
                </a:solidFill>
              </a:rPr>
              <a:t>Med auka rammer utover +45 og </a:t>
            </a:r>
            <a:br>
              <a:rPr lang="nn-NO" sz="2000" b="1">
                <a:solidFill>
                  <a:srgbClr val="000000"/>
                </a:solidFill>
              </a:rPr>
            </a:br>
            <a:endParaRPr lang="nn-NO" sz="2000" b="1">
              <a:solidFill>
                <a:srgbClr val="000000"/>
              </a:solidFill>
            </a:endParaRPr>
          </a:p>
          <a:p>
            <a:r>
              <a:rPr lang="nn-NO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nn-NO" sz="2000">
                <a:solidFill>
                  <a:srgbClr val="000000"/>
                </a:solidFill>
              </a:rPr>
              <a:t>raskare planlegging  </a:t>
            </a:r>
            <a:br>
              <a:rPr lang="nn-NO" sz="2000">
                <a:solidFill>
                  <a:srgbClr val="000000"/>
                </a:solidFill>
              </a:rPr>
            </a:br>
            <a:endParaRPr lang="nn-NO" sz="2000">
              <a:solidFill>
                <a:srgbClr val="000000"/>
              </a:solidFill>
            </a:endParaRPr>
          </a:p>
          <a:p>
            <a:r>
              <a:rPr lang="nn-NO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nn-NO" sz="2000">
                <a:solidFill>
                  <a:srgbClr val="000000"/>
                </a:solidFill>
              </a:rPr>
              <a:t>tilrettelegging for auka konkurranse og effektiv produksjon </a:t>
            </a:r>
            <a:br>
              <a:rPr lang="nn-NO" sz="2000">
                <a:solidFill>
                  <a:srgbClr val="000000"/>
                </a:solidFill>
              </a:rPr>
            </a:br>
            <a:endParaRPr lang="nn-NO" sz="2000">
              <a:solidFill>
                <a:srgbClr val="000000"/>
              </a:solidFill>
            </a:endParaRPr>
          </a:p>
          <a:p>
            <a:r>
              <a:rPr lang="nn-NO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nn-NO" sz="2000">
                <a:solidFill>
                  <a:srgbClr val="000000"/>
                </a:solidFill>
              </a:rPr>
              <a:t>langsiktig og forutsigbar finansiering</a:t>
            </a:r>
          </a:p>
          <a:p>
            <a:endParaRPr lang="nn-NO" sz="2000">
              <a:solidFill>
                <a:srgbClr val="000000"/>
              </a:solidFill>
            </a:endParaRPr>
          </a:p>
          <a:p>
            <a:r>
              <a:rPr lang="nn-NO" sz="2000">
                <a:solidFill>
                  <a:srgbClr val="000000"/>
                </a:solidFill>
              </a:rPr>
              <a:t>          mogleg å bygge ut eit godt riksvegnett i løpet av </a:t>
            </a:r>
            <a:r>
              <a:rPr lang="nn-NO" sz="2000" b="1">
                <a:solidFill>
                  <a:srgbClr val="000000"/>
                </a:solidFill>
              </a:rPr>
              <a:t>20 år  </a:t>
            </a:r>
          </a:p>
          <a:p>
            <a:endParaRPr lang="nn-NO" sz="2000">
              <a:solidFill>
                <a:srgbClr val="000000"/>
              </a:solidFill>
            </a:endParaRPr>
          </a:p>
        </p:txBody>
      </p:sp>
      <p:sp>
        <p:nvSpPr>
          <p:cNvPr id="77833" name="TekstSylinder 4"/>
          <p:cNvSpPr txBox="1">
            <a:spLocks noChangeArrowheads="1"/>
          </p:cNvSpPr>
          <p:nvPr/>
        </p:nvSpPr>
        <p:spPr bwMode="auto">
          <a:xfrm>
            <a:off x="228600" y="549275"/>
            <a:ext cx="83042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2800" b="1">
                <a:solidFill>
                  <a:srgbClr val="4597A0"/>
                </a:solidFill>
                <a:cs typeface="Times New Roman" pitchFamily="18" charset="0"/>
              </a:rPr>
              <a:t>Store strategiske satsingar</a:t>
            </a:r>
            <a:endParaRPr lang="nb-NO">
              <a:solidFill>
                <a:srgbClr val="4597A0"/>
              </a:solidFill>
            </a:endParaRPr>
          </a:p>
        </p:txBody>
      </p:sp>
      <p:sp>
        <p:nvSpPr>
          <p:cNvPr id="6" name="Pil høyre 5"/>
          <p:cNvSpPr/>
          <p:nvPr/>
        </p:nvSpPr>
        <p:spPr>
          <a:xfrm>
            <a:off x="3692525" y="1809750"/>
            <a:ext cx="687388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14" name="Pil høyre 13"/>
          <p:cNvSpPr/>
          <p:nvPr/>
        </p:nvSpPr>
        <p:spPr>
          <a:xfrm>
            <a:off x="739775" y="4868863"/>
            <a:ext cx="687388" cy="242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8213" y="5775325"/>
            <a:ext cx="1082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Line 3"/>
          <p:cNvSpPr>
            <a:spLocks noChangeShapeType="1"/>
          </p:cNvSpPr>
          <p:nvPr/>
        </p:nvSpPr>
        <p:spPr bwMode="auto">
          <a:xfrm flipH="1">
            <a:off x="152400" y="6477000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79875" name="Line 4"/>
          <p:cNvSpPr>
            <a:spLocks noChangeShapeType="1"/>
          </p:cNvSpPr>
          <p:nvPr/>
        </p:nvSpPr>
        <p:spPr bwMode="auto">
          <a:xfrm>
            <a:off x="8451850" y="6477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79876" name="Rectangle 5"/>
          <p:cNvSpPr>
            <a:spLocks noChangeArrowheads="1"/>
          </p:cNvSpPr>
          <p:nvPr/>
        </p:nvSpPr>
        <p:spPr bwMode="auto">
          <a:xfrm>
            <a:off x="4648200" y="6477000"/>
            <a:ext cx="236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nb-NO" sz="1200" b="1">
                <a:solidFill>
                  <a:srgbClr val="000000"/>
                </a:solidFill>
              </a:rPr>
              <a:t>Nasjonal transportplan</a:t>
            </a:r>
          </a:p>
        </p:txBody>
      </p:sp>
      <p:sp>
        <p:nvSpPr>
          <p:cNvPr id="79877" name="Rectangle 6"/>
          <p:cNvSpPr>
            <a:spLocks noChangeArrowheads="1"/>
          </p:cNvSpPr>
          <p:nvPr/>
        </p:nvSpPr>
        <p:spPr bwMode="auto">
          <a:xfrm>
            <a:off x="228600" y="1447800"/>
            <a:ext cx="8686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endParaRPr lang="nb-NO" sz="1000" b="1">
              <a:solidFill>
                <a:srgbClr val="000000"/>
              </a:solidFill>
            </a:endParaRPr>
          </a:p>
        </p:txBody>
      </p:sp>
      <p:sp>
        <p:nvSpPr>
          <p:cNvPr id="79878" name="Rektangel 1"/>
          <p:cNvSpPr>
            <a:spLocks noChangeArrowheads="1"/>
          </p:cNvSpPr>
          <p:nvPr/>
        </p:nvSpPr>
        <p:spPr bwMode="auto">
          <a:xfrm>
            <a:off x="900113" y="274638"/>
            <a:ext cx="78565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>
                <a:solidFill>
                  <a:srgbClr val="000000"/>
                </a:solidFill>
              </a:rPr>
              <a:t> </a:t>
            </a:r>
          </a:p>
          <a:p>
            <a:r>
              <a:rPr lang="nb-NO" sz="1000">
                <a:solidFill>
                  <a:srgbClr val="000000"/>
                </a:solidFill>
              </a:rPr>
              <a:t> </a:t>
            </a:r>
          </a:p>
          <a:p>
            <a:r>
              <a:rPr lang="nb-NO" sz="1000">
                <a:solidFill>
                  <a:srgbClr val="000000"/>
                </a:solidFill>
              </a:rPr>
              <a:t> </a:t>
            </a:r>
          </a:p>
          <a:p>
            <a:r>
              <a:rPr lang="nb-NO" sz="1000">
                <a:solidFill>
                  <a:srgbClr val="000000"/>
                </a:solidFill>
              </a:rPr>
              <a:t> </a:t>
            </a:r>
          </a:p>
          <a:p>
            <a:r>
              <a:rPr lang="nb-NO" sz="1000">
                <a:solidFill>
                  <a:srgbClr val="000000"/>
                </a:solidFill>
              </a:rPr>
              <a:t> </a:t>
            </a:r>
          </a:p>
          <a:p>
            <a:r>
              <a:rPr lang="nb-NO" sz="100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79879" name="TekstSylinder 2"/>
          <p:cNvSpPr txBox="1">
            <a:spLocks noChangeArrowheads="1"/>
          </p:cNvSpPr>
          <p:nvPr/>
        </p:nvSpPr>
        <p:spPr bwMode="auto">
          <a:xfrm>
            <a:off x="312738" y="620713"/>
            <a:ext cx="8520112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n-NO" sz="2000">
              <a:solidFill>
                <a:srgbClr val="000000"/>
              </a:solidFill>
            </a:endParaRPr>
          </a:p>
          <a:p>
            <a:r>
              <a:rPr lang="nn-NO" sz="2000">
                <a:solidFill>
                  <a:srgbClr val="000000"/>
                </a:solidFill>
              </a:rPr>
              <a:t>	Bergen</a:t>
            </a:r>
            <a:r>
              <a:rPr lang="nb-NO" sz="2000">
                <a:solidFill>
                  <a:srgbClr val="000000"/>
                </a:solidFill>
              </a:rPr>
              <a:t>–</a:t>
            </a:r>
            <a:r>
              <a:rPr lang="nn-NO" sz="2000">
                <a:solidFill>
                  <a:srgbClr val="000000"/>
                </a:solidFill>
              </a:rPr>
              <a:t>Arna (fire felts veg)</a:t>
            </a:r>
            <a:endParaRPr lang="nb-NO" sz="2000">
              <a:solidFill>
                <a:srgbClr val="000000"/>
              </a:solidFill>
            </a:endParaRPr>
          </a:p>
          <a:p>
            <a:endParaRPr lang="nb-NO" sz="1200">
              <a:solidFill>
                <a:srgbClr val="000000"/>
              </a:solidFill>
            </a:endParaRPr>
          </a:p>
          <a:p>
            <a:r>
              <a:rPr lang="nn-NO" sz="2000">
                <a:solidFill>
                  <a:srgbClr val="000000"/>
                </a:solidFill>
              </a:rPr>
              <a:t>	Gudvangen</a:t>
            </a:r>
            <a:r>
              <a:rPr lang="nb-NO" sz="2000">
                <a:solidFill>
                  <a:srgbClr val="000000"/>
                </a:solidFill>
              </a:rPr>
              <a:t>–</a:t>
            </a:r>
            <a:r>
              <a:rPr lang="nn-NO" sz="2000">
                <a:solidFill>
                  <a:srgbClr val="000000"/>
                </a:solidFill>
              </a:rPr>
              <a:t>Voss og Bulken</a:t>
            </a:r>
            <a:r>
              <a:rPr lang="nb-NO" sz="2000">
                <a:solidFill>
                  <a:srgbClr val="000000"/>
                </a:solidFill>
              </a:rPr>
              <a:t>–</a:t>
            </a:r>
            <a:r>
              <a:rPr lang="nn-NO" sz="2000">
                <a:solidFill>
                  <a:srgbClr val="000000"/>
                </a:solidFill>
              </a:rPr>
              <a:t>Arna (samanhengande utbygging)</a:t>
            </a:r>
            <a:endParaRPr lang="nb-NO" sz="2000">
              <a:solidFill>
                <a:srgbClr val="000000"/>
              </a:solidFill>
            </a:endParaRPr>
          </a:p>
          <a:p>
            <a:endParaRPr lang="nb-NO" sz="2000" b="1">
              <a:solidFill>
                <a:srgbClr val="000000"/>
              </a:solidFill>
            </a:endParaRPr>
          </a:p>
          <a:p>
            <a:endParaRPr lang="nb-NO" sz="2000" b="1">
              <a:solidFill>
                <a:srgbClr val="000000"/>
              </a:solidFill>
            </a:endParaRPr>
          </a:p>
          <a:p>
            <a:r>
              <a:rPr lang="nb-NO" sz="2000" b="1">
                <a:solidFill>
                  <a:srgbClr val="000000"/>
                </a:solidFill>
              </a:rPr>
              <a:t>Stamnettutgreiing E39 – status planarbeid:</a:t>
            </a:r>
          </a:p>
          <a:p>
            <a:r>
              <a:rPr lang="nn-NO" sz="2000">
                <a:solidFill>
                  <a:srgbClr val="000000"/>
                </a:solidFill>
              </a:rPr>
              <a:t> 	Kristiansand – Stavanger (KVU/KS1 i gang)</a:t>
            </a:r>
          </a:p>
          <a:p>
            <a:r>
              <a:rPr lang="nn-NO" sz="1200">
                <a:solidFill>
                  <a:srgbClr val="000000"/>
                </a:solidFill>
              </a:rPr>
              <a:t>	</a:t>
            </a:r>
          </a:p>
          <a:p>
            <a:r>
              <a:rPr lang="nn-NO" sz="2000">
                <a:solidFill>
                  <a:srgbClr val="000000"/>
                </a:solidFill>
              </a:rPr>
              <a:t>	Nord-Jæren (KVU i gang)</a:t>
            </a:r>
          </a:p>
          <a:p>
            <a:endParaRPr lang="nn-NO" sz="1200">
              <a:solidFill>
                <a:srgbClr val="000000"/>
              </a:solidFill>
            </a:endParaRPr>
          </a:p>
          <a:p>
            <a:r>
              <a:rPr lang="nn-NO" sz="2000">
                <a:solidFill>
                  <a:srgbClr val="000000"/>
                </a:solidFill>
              </a:rPr>
              <a:t>	Rogfast (reguleringsplanlegging i gang)</a:t>
            </a:r>
          </a:p>
          <a:p>
            <a:r>
              <a:rPr lang="nn-NO" sz="1200">
                <a:solidFill>
                  <a:srgbClr val="000000"/>
                </a:solidFill>
              </a:rPr>
              <a:t>	</a:t>
            </a:r>
          </a:p>
          <a:p>
            <a:r>
              <a:rPr lang="nn-NO" sz="2000">
                <a:solidFill>
                  <a:srgbClr val="000000"/>
                </a:solidFill>
              </a:rPr>
              <a:t>	Aksdal – Bergen ( KVU/KS1 i gang)</a:t>
            </a:r>
            <a:br>
              <a:rPr lang="nn-NO" sz="2000">
                <a:solidFill>
                  <a:srgbClr val="000000"/>
                </a:solidFill>
              </a:rPr>
            </a:br>
            <a:endParaRPr lang="nn-NO" sz="1200">
              <a:solidFill>
                <a:srgbClr val="000000"/>
              </a:solidFill>
            </a:endParaRPr>
          </a:p>
          <a:p>
            <a:r>
              <a:rPr lang="nn-NO" sz="2000">
                <a:solidFill>
                  <a:srgbClr val="000000"/>
                </a:solidFill>
              </a:rPr>
              <a:t>	Bergensregionen (KVU/KS1 i gang)</a:t>
            </a:r>
            <a:br>
              <a:rPr lang="nn-NO" sz="2000">
                <a:solidFill>
                  <a:srgbClr val="000000"/>
                </a:solidFill>
              </a:rPr>
            </a:br>
            <a:endParaRPr lang="nn-NO" sz="1200">
              <a:solidFill>
                <a:srgbClr val="000000"/>
              </a:solidFill>
            </a:endParaRPr>
          </a:p>
          <a:p>
            <a:r>
              <a:rPr lang="nn-NO" sz="2000">
                <a:solidFill>
                  <a:srgbClr val="000000"/>
                </a:solidFill>
              </a:rPr>
              <a:t>	Lavik – Skei (reguleringsplanlegging i gang)</a:t>
            </a:r>
            <a:br>
              <a:rPr lang="nn-NO" sz="2000">
                <a:solidFill>
                  <a:srgbClr val="000000"/>
                </a:solidFill>
              </a:rPr>
            </a:br>
            <a:endParaRPr lang="nn-NO" sz="1200">
              <a:solidFill>
                <a:srgbClr val="000000"/>
              </a:solidFill>
            </a:endParaRPr>
          </a:p>
          <a:p>
            <a:r>
              <a:rPr lang="nn-NO" sz="2000">
                <a:solidFill>
                  <a:srgbClr val="000000"/>
                </a:solidFill>
              </a:rPr>
              <a:t>	Skei-Ålesund (KVU/KS1 i gang)</a:t>
            </a:r>
          </a:p>
          <a:p>
            <a:r>
              <a:rPr lang="nn-NO" sz="1200">
                <a:solidFill>
                  <a:srgbClr val="000000"/>
                </a:solidFill>
              </a:rPr>
              <a:t>	</a:t>
            </a:r>
          </a:p>
          <a:p>
            <a:r>
              <a:rPr lang="nn-NO" sz="2000">
                <a:solidFill>
                  <a:srgbClr val="000000"/>
                </a:solidFill>
              </a:rPr>
              <a:t>	Ferjefri - E39: Fjordkryssingsprosjektet (under utgreiing)</a:t>
            </a:r>
          </a:p>
          <a:p>
            <a:r>
              <a:rPr lang="nn-NO" sz="2000" b="1">
                <a:solidFill>
                  <a:srgbClr val="000000"/>
                </a:solidFill>
              </a:rPr>
              <a:t/>
            </a:r>
            <a:br>
              <a:rPr lang="nn-NO" sz="2000" b="1">
                <a:solidFill>
                  <a:srgbClr val="000000"/>
                </a:solidFill>
              </a:rPr>
            </a:br>
            <a:endParaRPr lang="nb-NO" sz="2000" b="1">
              <a:solidFill>
                <a:srgbClr val="000000"/>
              </a:solidFill>
            </a:endParaRPr>
          </a:p>
        </p:txBody>
      </p:sp>
      <p:sp>
        <p:nvSpPr>
          <p:cNvPr id="4" name="Pil høyre 3"/>
          <p:cNvSpPr/>
          <p:nvPr/>
        </p:nvSpPr>
        <p:spPr>
          <a:xfrm>
            <a:off x="484188" y="1052513"/>
            <a:ext cx="576262" cy="242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rgbClr val="FFFFFF"/>
              </a:solidFill>
            </a:endParaRPr>
          </a:p>
        </p:txBody>
      </p:sp>
      <p:pic>
        <p:nvPicPr>
          <p:cNvPr id="7988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484313"/>
            <a:ext cx="6032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2" name="TekstSylinder 6"/>
          <p:cNvSpPr txBox="1">
            <a:spLocks noChangeArrowheads="1"/>
          </p:cNvSpPr>
          <p:nvPr/>
        </p:nvSpPr>
        <p:spPr bwMode="auto">
          <a:xfrm>
            <a:off x="349250" y="652463"/>
            <a:ext cx="4908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 b="1">
                <a:solidFill>
                  <a:srgbClr val="000000"/>
                </a:solidFill>
              </a:rPr>
              <a:t>I stamnettutgreiing E16 er det skissert:</a:t>
            </a:r>
          </a:p>
        </p:txBody>
      </p:sp>
      <p:sp>
        <p:nvSpPr>
          <p:cNvPr id="13" name="Pil høyre 3"/>
          <p:cNvSpPr/>
          <p:nvPr/>
        </p:nvSpPr>
        <p:spPr>
          <a:xfrm>
            <a:off x="452438" y="5654675"/>
            <a:ext cx="576262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14" name="Pil høyre 3"/>
          <p:cNvSpPr/>
          <p:nvPr/>
        </p:nvSpPr>
        <p:spPr>
          <a:xfrm>
            <a:off x="457200" y="5157788"/>
            <a:ext cx="576263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15" name="Pil høyre 3"/>
          <p:cNvSpPr/>
          <p:nvPr/>
        </p:nvSpPr>
        <p:spPr>
          <a:xfrm>
            <a:off x="469900" y="6138863"/>
            <a:ext cx="576263" cy="242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16" name="Pil høyre 3"/>
          <p:cNvSpPr/>
          <p:nvPr/>
        </p:nvSpPr>
        <p:spPr>
          <a:xfrm>
            <a:off x="452438" y="3213100"/>
            <a:ext cx="576262" cy="242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17" name="Pil høyre 3"/>
          <p:cNvSpPr/>
          <p:nvPr/>
        </p:nvSpPr>
        <p:spPr>
          <a:xfrm>
            <a:off x="457200" y="3690938"/>
            <a:ext cx="576263" cy="242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19" name="Pil høyre 3"/>
          <p:cNvSpPr/>
          <p:nvPr/>
        </p:nvSpPr>
        <p:spPr>
          <a:xfrm>
            <a:off x="469900" y="2708275"/>
            <a:ext cx="576263" cy="242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20" name="Pil høyre 3"/>
          <p:cNvSpPr/>
          <p:nvPr/>
        </p:nvSpPr>
        <p:spPr>
          <a:xfrm>
            <a:off x="484188" y="4194175"/>
            <a:ext cx="576262" cy="242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23" name="Pil høyre 3"/>
          <p:cNvSpPr/>
          <p:nvPr/>
        </p:nvSpPr>
        <p:spPr>
          <a:xfrm>
            <a:off x="484188" y="4652963"/>
            <a:ext cx="576262" cy="242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E16 Filefjell</a:t>
            </a:r>
            <a:endParaRPr lang="nn-NO" smtClean="0"/>
          </a:p>
        </p:txBody>
      </p:sp>
      <p:pic>
        <p:nvPicPr>
          <p:cNvPr id="81922" name="2 Bilet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225"/>
            <a:ext cx="9144000" cy="655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1 Tit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 smtClean="0"/>
          </a:p>
        </p:txBody>
      </p:sp>
      <p:pic>
        <p:nvPicPr>
          <p:cNvPr id="82946" name="2 Bilet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440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3 TekstSylinder"/>
          <p:cNvSpPr txBox="1">
            <a:spLocks noChangeArrowheads="1"/>
          </p:cNvSpPr>
          <p:nvPr/>
        </p:nvSpPr>
        <p:spPr bwMode="auto">
          <a:xfrm>
            <a:off x="5940425" y="147638"/>
            <a:ext cx="26019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200">
                <a:latin typeface="Humnst777 BlkCn BT"/>
              </a:rPr>
              <a:t>E16 FILEFJELL</a:t>
            </a:r>
            <a:endParaRPr lang="nn-NO" sz="3200">
              <a:latin typeface="Humnst777 BlkCn BT"/>
            </a:endParaRPr>
          </a:p>
        </p:txBody>
      </p:sp>
      <p:pic>
        <p:nvPicPr>
          <p:cNvPr id="82948" name="6 Bilet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8" y="3716338"/>
            <a:ext cx="891857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8213" y="5775325"/>
            <a:ext cx="1082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Line 3"/>
          <p:cNvSpPr>
            <a:spLocks noChangeShapeType="1"/>
          </p:cNvSpPr>
          <p:nvPr/>
        </p:nvSpPr>
        <p:spPr bwMode="auto">
          <a:xfrm flipH="1">
            <a:off x="152400" y="6477000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44035" name="Line 4"/>
          <p:cNvSpPr>
            <a:spLocks noChangeShapeType="1"/>
          </p:cNvSpPr>
          <p:nvPr/>
        </p:nvSpPr>
        <p:spPr bwMode="auto">
          <a:xfrm>
            <a:off x="8451850" y="6477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4648200" y="6477000"/>
            <a:ext cx="236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nb-NO" sz="1200" b="1"/>
              <a:t>Nasjonal transportplan</a:t>
            </a: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228600" y="1447800"/>
            <a:ext cx="8686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endParaRPr lang="nb-NO" sz="1000" b="1"/>
          </a:p>
        </p:txBody>
      </p:sp>
      <p:sp>
        <p:nvSpPr>
          <p:cNvPr id="3" name="TekstSylinder 2"/>
          <p:cNvSpPr txBox="1"/>
          <p:nvPr/>
        </p:nvSpPr>
        <p:spPr>
          <a:xfrm>
            <a:off x="1331913" y="1320800"/>
            <a:ext cx="6683375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2800" b="1" dirty="0">
                <a:solidFill>
                  <a:schemeClr val="accent1">
                    <a:lumMod val="50000"/>
                  </a:schemeClr>
                </a:solidFill>
              </a:rPr>
              <a:t>Økonomiske rammer NTP 2014 – 2023</a:t>
            </a:r>
          </a:p>
          <a:p>
            <a:pPr>
              <a:defRPr/>
            </a:pPr>
            <a:endParaRPr lang="nb-NO" sz="2800" dirty="0"/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nb-NO" sz="2800" dirty="0"/>
              <a:t> Planteknisk ramme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nb-NO" sz="2800" dirty="0"/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nb-NO" sz="2800" dirty="0"/>
              <a:t>-  20 prosent</a:t>
            </a:r>
            <a:br>
              <a:rPr lang="nb-NO" sz="2800" dirty="0"/>
            </a:br>
            <a:endParaRPr lang="nb-NO" sz="2800" dirty="0"/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nb-NO" sz="2800" dirty="0"/>
              <a:t>+ 20 prosent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nb-NO" sz="2800" dirty="0"/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nb-NO" sz="2800" dirty="0"/>
              <a:t>+ 45 prosent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8213" y="5775325"/>
            <a:ext cx="1082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Line 3"/>
          <p:cNvSpPr>
            <a:spLocks noChangeShapeType="1"/>
          </p:cNvSpPr>
          <p:nvPr/>
        </p:nvSpPr>
        <p:spPr bwMode="auto">
          <a:xfrm flipH="1">
            <a:off x="152400" y="6477000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46083" name="Line 4"/>
          <p:cNvSpPr>
            <a:spLocks noChangeShapeType="1"/>
          </p:cNvSpPr>
          <p:nvPr/>
        </p:nvSpPr>
        <p:spPr bwMode="auto">
          <a:xfrm>
            <a:off x="8451850" y="6477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4648200" y="6477000"/>
            <a:ext cx="236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nb-NO" sz="1200" b="1"/>
              <a:t>Nasjonal transportplan</a:t>
            </a:r>
          </a:p>
        </p:txBody>
      </p:sp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228600" y="1447800"/>
            <a:ext cx="8686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endParaRPr lang="nb-NO" sz="1000" b="1"/>
          </a:p>
        </p:txBody>
      </p:sp>
      <p:sp>
        <p:nvSpPr>
          <p:cNvPr id="6" name="TekstSylinder 5"/>
          <p:cNvSpPr txBox="1"/>
          <p:nvPr/>
        </p:nvSpPr>
        <p:spPr>
          <a:xfrm>
            <a:off x="611188" y="620713"/>
            <a:ext cx="7381875" cy="5140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n-NO" sz="3600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nn-NO" sz="2800" b="1" dirty="0">
                <a:solidFill>
                  <a:schemeClr val="accent1">
                    <a:lumMod val="50000"/>
                  </a:schemeClr>
                </a:solidFill>
              </a:rPr>
              <a:t>Prioriteringar </a:t>
            </a:r>
          </a:p>
          <a:p>
            <a:pPr>
              <a:defRPr/>
            </a:pPr>
            <a:endParaRPr lang="nn-NO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nn-NO" sz="2800" dirty="0"/>
              <a:t>Drift av infrastruktur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nn-NO" sz="1200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nn-NO" sz="2800" dirty="0"/>
              <a:t>Vedlikehald av infrastruktur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nn-NO" sz="1200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nn-NO" sz="2800" dirty="0"/>
              <a:t>Fornying og tiltak for å rehabilitere infrastruktur som har </a:t>
            </a:r>
            <a:r>
              <a:rPr lang="nn-NO" sz="2800" dirty="0" err="1"/>
              <a:t>forfalt</a:t>
            </a:r>
            <a:endParaRPr lang="nn-NO" sz="2800" dirty="0"/>
          </a:p>
          <a:p>
            <a:pPr marL="457200" indent="-457200">
              <a:buFont typeface="Arial" pitchFamily="34" charset="0"/>
              <a:buChar char="•"/>
              <a:defRPr/>
            </a:pPr>
            <a:endParaRPr lang="nn-NO" sz="1200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nn-NO" sz="2800" dirty="0"/>
              <a:t>Planlegging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nn-NO" sz="1200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nn-NO" sz="2800" dirty="0"/>
              <a:t>Programområdetiltak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nn-NO" sz="1200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nn-NO" sz="2800" dirty="0"/>
              <a:t>Store investeringsprosjekt</a:t>
            </a:r>
            <a:endParaRPr lang="nn-NO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8213" y="5775325"/>
            <a:ext cx="1082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Line 3"/>
          <p:cNvSpPr>
            <a:spLocks noChangeShapeType="1"/>
          </p:cNvSpPr>
          <p:nvPr/>
        </p:nvSpPr>
        <p:spPr bwMode="auto">
          <a:xfrm flipH="1">
            <a:off x="152400" y="6477000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48131" name="Line 4"/>
          <p:cNvSpPr>
            <a:spLocks noChangeShapeType="1"/>
          </p:cNvSpPr>
          <p:nvPr/>
        </p:nvSpPr>
        <p:spPr bwMode="auto">
          <a:xfrm>
            <a:off x="8451850" y="6477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4648200" y="6477000"/>
            <a:ext cx="236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nb-NO" sz="1200" b="1"/>
              <a:t>Nasjonal transportplan</a:t>
            </a: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228600" y="1447800"/>
            <a:ext cx="8686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endParaRPr lang="nb-NO" sz="1000" b="1"/>
          </a:p>
        </p:txBody>
      </p:sp>
      <p:sp>
        <p:nvSpPr>
          <p:cNvPr id="6" name="TekstSylinder 5"/>
          <p:cNvSpPr txBox="1"/>
          <p:nvPr/>
        </p:nvSpPr>
        <p:spPr>
          <a:xfrm>
            <a:off x="684213" y="188913"/>
            <a:ext cx="7380287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n-NO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Drift, vedlikehald og fornying</a:t>
            </a:r>
            <a:endParaRPr lang="nn-NO" sz="2800" dirty="0"/>
          </a:p>
        </p:txBody>
      </p:sp>
      <p:sp>
        <p:nvSpPr>
          <p:cNvPr id="2" name="1 Rektangel"/>
          <p:cNvSpPr/>
          <p:nvPr/>
        </p:nvSpPr>
        <p:spPr>
          <a:xfrm>
            <a:off x="228600" y="711200"/>
            <a:ext cx="8832850" cy="591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nn-NO" sz="2800" dirty="0">
                <a:latin typeface="Arial" pitchFamily="34" charset="0"/>
                <a:cs typeface="Arial" pitchFamily="34" charset="0"/>
              </a:rPr>
              <a:t> Meir </a:t>
            </a:r>
            <a:r>
              <a:rPr lang="nn-NO" sz="2800" dirty="0">
                <a:latin typeface="Arial" pitchFamily="34" charset="0"/>
                <a:cs typeface="Arial" pitchFamily="34" charset="0"/>
              </a:rPr>
              <a:t>trafikk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nn-NO" sz="2800" dirty="0">
                <a:latin typeface="Arial" pitchFamily="34" charset="0"/>
                <a:cs typeface="Arial" pitchFamily="34" charset="0"/>
              </a:rPr>
              <a:t> Meir </a:t>
            </a:r>
            <a:r>
              <a:rPr lang="nn-NO" sz="2800" dirty="0">
                <a:latin typeface="Arial" pitchFamily="34" charset="0"/>
                <a:cs typeface="Arial" pitchFamily="34" charset="0"/>
              </a:rPr>
              <a:t>teknisk kompliserte </a:t>
            </a:r>
            <a:br>
              <a:rPr lang="nn-NO" sz="2800" dirty="0">
                <a:latin typeface="Arial" pitchFamily="34" charset="0"/>
                <a:cs typeface="Arial" pitchFamily="34" charset="0"/>
              </a:rPr>
            </a:br>
            <a:r>
              <a:rPr lang="nn-NO" sz="2800" dirty="0">
                <a:latin typeface="Arial" pitchFamily="34" charset="0"/>
                <a:cs typeface="Arial" pitchFamily="34" charset="0"/>
              </a:rPr>
              <a:t>  veganlegg/tunnelar</a:t>
            </a:r>
            <a:endParaRPr lang="nn-NO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nn-NO" sz="2800" dirty="0">
                <a:latin typeface="Arial" pitchFamily="34" charset="0"/>
                <a:cs typeface="Arial" pitchFamily="34" charset="0"/>
              </a:rPr>
              <a:t> Klimaendringar  </a:t>
            </a:r>
            <a:endParaRPr lang="nn-NO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n-NO" sz="2800" dirty="0">
                <a:latin typeface="Arial" pitchFamily="34" charset="0"/>
                <a:cs typeface="Arial" pitchFamily="34" charset="0"/>
              </a:rPr>
              <a:t>   </a:t>
            </a:r>
            <a:r>
              <a:rPr lang="nn-NO" sz="2800" dirty="0">
                <a:latin typeface="Arial" pitchFamily="34" charset="0"/>
                <a:cs typeface="Arial" pitchFamily="34" charset="0"/>
              </a:rPr>
              <a:t>–  </a:t>
            </a:r>
            <a:r>
              <a:rPr lang="nn-NO" sz="2800" dirty="0" err="1">
                <a:latin typeface="Arial" pitchFamily="34" charset="0"/>
                <a:cs typeface="Arial" pitchFamily="34" charset="0"/>
              </a:rPr>
              <a:t>villare</a:t>
            </a:r>
            <a:r>
              <a:rPr lang="nn-NO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nn-NO" sz="2800" dirty="0" err="1">
                <a:latin typeface="Arial" pitchFamily="34" charset="0"/>
                <a:cs typeface="Arial" pitchFamily="34" charset="0"/>
              </a:rPr>
              <a:t>vèr</a:t>
            </a:r>
            <a:r>
              <a:rPr lang="nn-NO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nn-NO" sz="2800" dirty="0">
                <a:latin typeface="Arial" pitchFamily="34" charset="0"/>
                <a:cs typeface="Arial" pitchFamily="34" charset="0"/>
              </a:rPr>
              <a:t>krev solid</a:t>
            </a:r>
            <a:br>
              <a:rPr lang="nn-NO" sz="2800" dirty="0">
                <a:latin typeface="Arial" pitchFamily="34" charset="0"/>
                <a:cs typeface="Arial" pitchFamily="34" charset="0"/>
              </a:rPr>
            </a:br>
            <a:r>
              <a:rPr lang="nn-NO" sz="2800" dirty="0">
                <a:latin typeface="Arial" pitchFamily="34" charset="0"/>
                <a:cs typeface="Arial" pitchFamily="34" charset="0"/>
              </a:rPr>
              <a:t>   </a:t>
            </a:r>
            <a:r>
              <a:rPr lang="nn-NO" sz="2800" dirty="0">
                <a:latin typeface="Arial" pitchFamily="34" charset="0"/>
                <a:cs typeface="Arial" pitchFamily="34" charset="0"/>
              </a:rPr>
              <a:t>infrastruktur</a:t>
            </a:r>
            <a:endParaRPr lang="nn-NO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nn-NO" sz="2800" dirty="0">
                <a:latin typeface="Arial" pitchFamily="34" charset="0"/>
                <a:cs typeface="Arial" pitchFamily="34" charset="0"/>
              </a:rPr>
              <a:t> Kostnadsauke </a:t>
            </a:r>
            <a:endParaRPr lang="nn-NO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nn-NO" sz="2800" dirty="0">
                <a:latin typeface="Arial" pitchFamily="34" charset="0"/>
                <a:cs typeface="Arial" pitchFamily="34" charset="0"/>
              </a:rPr>
              <a:t> Nedsliten infrastruktur</a:t>
            </a:r>
            <a:endParaRPr lang="nn-NO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nn-NO" sz="28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Historisk løft for </a:t>
            </a:r>
            <a:r>
              <a:rPr lang="nn-NO" sz="2800" i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oppgradering</a:t>
            </a:r>
            <a:r>
              <a:rPr lang="nn-NO" sz="28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og fornying</a:t>
            </a:r>
          </a:p>
        </p:txBody>
      </p:sp>
      <p:pic>
        <p:nvPicPr>
          <p:cNvPr id="48136" name="Bild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0313" y="1773238"/>
            <a:ext cx="3852862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8213" y="5775325"/>
            <a:ext cx="1082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Line 3"/>
          <p:cNvSpPr>
            <a:spLocks noChangeShapeType="1"/>
          </p:cNvSpPr>
          <p:nvPr/>
        </p:nvSpPr>
        <p:spPr bwMode="auto">
          <a:xfrm flipH="1">
            <a:off x="152400" y="6477000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0179" name="Line 4"/>
          <p:cNvSpPr>
            <a:spLocks noChangeShapeType="1"/>
          </p:cNvSpPr>
          <p:nvPr/>
        </p:nvSpPr>
        <p:spPr bwMode="auto">
          <a:xfrm>
            <a:off x="8451850" y="6477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4648200" y="6477000"/>
            <a:ext cx="236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nb-NO" sz="1200" b="1"/>
              <a:t>Nasjonal transportplan</a:t>
            </a: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228600" y="1447800"/>
            <a:ext cx="8686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endParaRPr lang="nb-NO" sz="1000" b="1"/>
          </a:p>
        </p:txBody>
      </p:sp>
      <p:sp>
        <p:nvSpPr>
          <p:cNvPr id="3" name="TekstSylinder 2"/>
          <p:cNvSpPr txBox="1"/>
          <p:nvPr/>
        </p:nvSpPr>
        <p:spPr>
          <a:xfrm>
            <a:off x="1187450" y="212725"/>
            <a:ext cx="54165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2800" b="1" dirty="0">
                <a:solidFill>
                  <a:schemeClr val="accent1">
                    <a:lumMod val="50000"/>
                  </a:schemeClr>
                </a:solidFill>
              </a:rPr>
              <a:t>Stor </a:t>
            </a:r>
            <a:r>
              <a:rPr lang="nb-NO" sz="2800" b="1" dirty="0" err="1">
                <a:solidFill>
                  <a:schemeClr val="accent1">
                    <a:lumMod val="50000"/>
                  </a:schemeClr>
                </a:solidFill>
              </a:rPr>
              <a:t>auke</a:t>
            </a:r>
            <a:r>
              <a:rPr lang="nb-NO" sz="2800" b="1" dirty="0">
                <a:solidFill>
                  <a:schemeClr val="accent1">
                    <a:lumMod val="50000"/>
                  </a:schemeClr>
                </a:solidFill>
              </a:rPr>
              <a:t> i drift og </a:t>
            </a:r>
            <a:r>
              <a:rPr lang="nb-NO" sz="2800" b="1" dirty="0" err="1">
                <a:solidFill>
                  <a:schemeClr val="accent1">
                    <a:lumMod val="50000"/>
                  </a:schemeClr>
                </a:solidFill>
              </a:rPr>
              <a:t>vedlikehald</a:t>
            </a:r>
            <a:endParaRPr lang="nb-NO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1" name="Plassholder for innhold 3"/>
          <p:cNvGraphicFramePr>
            <a:graphicFrameLocks/>
          </p:cNvGraphicFramePr>
          <p:nvPr/>
        </p:nvGraphicFramePr>
        <p:xfrm>
          <a:off x="521922" y="112474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8213" y="5775325"/>
            <a:ext cx="1082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Line 3"/>
          <p:cNvSpPr>
            <a:spLocks noChangeShapeType="1"/>
          </p:cNvSpPr>
          <p:nvPr/>
        </p:nvSpPr>
        <p:spPr bwMode="auto">
          <a:xfrm flipH="1">
            <a:off x="152400" y="6477000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2227" name="Line 4"/>
          <p:cNvSpPr>
            <a:spLocks noChangeShapeType="1"/>
          </p:cNvSpPr>
          <p:nvPr/>
        </p:nvSpPr>
        <p:spPr bwMode="auto">
          <a:xfrm>
            <a:off x="8451850" y="6477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4648200" y="6477000"/>
            <a:ext cx="236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nb-NO" sz="1200" b="1"/>
              <a:t>Nasjonal transportplan</a:t>
            </a:r>
          </a:p>
        </p:txBody>
      </p:sp>
      <p:sp>
        <p:nvSpPr>
          <p:cNvPr id="52229" name="Rectangle 6"/>
          <p:cNvSpPr>
            <a:spLocks noChangeArrowheads="1"/>
          </p:cNvSpPr>
          <p:nvPr/>
        </p:nvSpPr>
        <p:spPr bwMode="auto">
          <a:xfrm>
            <a:off x="228600" y="1447800"/>
            <a:ext cx="8686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endParaRPr lang="nb-NO" sz="1000" b="1"/>
          </a:p>
        </p:txBody>
      </p:sp>
      <p:sp>
        <p:nvSpPr>
          <p:cNvPr id="6" name="TekstSylinder 5"/>
          <p:cNvSpPr txBox="1"/>
          <p:nvPr/>
        </p:nvSpPr>
        <p:spPr>
          <a:xfrm>
            <a:off x="1679575" y="188913"/>
            <a:ext cx="73818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nb-NO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Fjerne forfallet</a:t>
            </a:r>
            <a:endParaRPr lang="nb-NO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2231" name="1 Rektangel"/>
          <p:cNvSpPr>
            <a:spLocks noChangeArrowheads="1"/>
          </p:cNvSpPr>
          <p:nvPr/>
        </p:nvSpPr>
        <p:spPr bwMode="auto">
          <a:xfrm>
            <a:off x="228600" y="711200"/>
            <a:ext cx="5135563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nn-NO" sz="2800">
                <a:cs typeface="Arial" charset="0"/>
              </a:rPr>
              <a:t> </a:t>
            </a:r>
            <a:r>
              <a:rPr lang="nn-NO" sz="2400">
                <a:cs typeface="Arial" charset="0"/>
              </a:rPr>
              <a:t>Berekna forfall: 25-40 mrd. kr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nn-NO" sz="1700">
                <a:cs typeface="Arial" charset="0"/>
              </a:rPr>
              <a:t>50 % tunnelar, 25 % vegdekke, vegkropp og drenering, 15 % bruer og ferjekaier og 10 % vegutstyr og miljøtiltak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endParaRPr lang="nn-NO" sz="1700">
              <a:cs typeface="Arial" charset="0"/>
            </a:endParaRPr>
          </a:p>
          <a:p>
            <a:r>
              <a:rPr lang="nn-NO" sz="2400">
                <a:cs typeface="Arial" charset="0"/>
              </a:rPr>
              <a:t>Føreslåtte midlar til å ruste opp vegar for å redusere forfallet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nn-NO" sz="1700">
                <a:cs typeface="Arial" charset="0"/>
              </a:rPr>
              <a:t>13 mrd. kr i planteknisk ramme, 18 mrd. kr i høgare rammenivå</a:t>
            </a:r>
          </a:p>
          <a:p>
            <a:pPr>
              <a:lnSpc>
                <a:spcPct val="150000"/>
              </a:lnSpc>
            </a:pPr>
            <a:r>
              <a:rPr lang="nn-NO" sz="2400">
                <a:cs typeface="Arial" charset="0"/>
              </a:rPr>
              <a:t>Prioritering</a:t>
            </a:r>
            <a:r>
              <a:rPr lang="nn-NO" sz="3000">
                <a:cs typeface="Arial" charset="0"/>
              </a:rPr>
              <a:t> </a:t>
            </a:r>
          </a:p>
          <a:p>
            <a:pPr lvl="1">
              <a:lnSpc>
                <a:spcPct val="110000"/>
              </a:lnSpc>
              <a:buFont typeface="Arial" charset="0"/>
              <a:buChar char="•"/>
            </a:pPr>
            <a:r>
              <a:rPr lang="nn-NO" sz="1700">
                <a:cs typeface="Arial" charset="0"/>
              </a:rPr>
              <a:t>Vegkropp og drenering for meir robuste vegar	</a:t>
            </a:r>
          </a:p>
          <a:p>
            <a:pPr lvl="1">
              <a:lnSpc>
                <a:spcPct val="110000"/>
              </a:lnSpc>
              <a:buFont typeface="Arial" charset="0"/>
              <a:buChar char="•"/>
            </a:pPr>
            <a:r>
              <a:rPr lang="nn-NO" sz="1700">
                <a:cs typeface="Arial" charset="0"/>
              </a:rPr>
              <a:t>Tunnelsikkerhetsforskrifta og elektroforskrifta</a:t>
            </a:r>
          </a:p>
        </p:txBody>
      </p:sp>
      <p:pic>
        <p:nvPicPr>
          <p:cNvPr id="52232" name="Bild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2060575"/>
            <a:ext cx="35702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8213" y="5775325"/>
            <a:ext cx="1082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Line 3"/>
          <p:cNvSpPr>
            <a:spLocks noChangeShapeType="1"/>
          </p:cNvSpPr>
          <p:nvPr/>
        </p:nvSpPr>
        <p:spPr bwMode="auto">
          <a:xfrm flipH="1">
            <a:off x="152400" y="6477000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4275" name="Line 4"/>
          <p:cNvSpPr>
            <a:spLocks noChangeShapeType="1"/>
          </p:cNvSpPr>
          <p:nvPr/>
        </p:nvSpPr>
        <p:spPr bwMode="auto">
          <a:xfrm>
            <a:off x="8451850" y="6477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4648200" y="6477000"/>
            <a:ext cx="236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nb-NO" sz="1200" b="1"/>
              <a:t>Nasjonal transportplan</a:t>
            </a: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228600" y="1447800"/>
            <a:ext cx="8686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endParaRPr lang="nb-NO" sz="1000" b="1"/>
          </a:p>
        </p:txBody>
      </p:sp>
      <p:pic>
        <p:nvPicPr>
          <p:cNvPr id="54278" name="Picture 2" descr="H:\Bilder\Skilt-med-manglende-lys-i-tunnel_64K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1163" y="908050"/>
            <a:ext cx="4840287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ktangel 2"/>
          <p:cNvSpPr/>
          <p:nvPr/>
        </p:nvSpPr>
        <p:spPr>
          <a:xfrm>
            <a:off x="604838" y="908050"/>
            <a:ext cx="3384550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n-NO" sz="2800" b="1" dirty="0">
                <a:solidFill>
                  <a:schemeClr val="accent5">
                    <a:lumMod val="50000"/>
                  </a:schemeClr>
                </a:solidFill>
              </a:rPr>
              <a:t>Stort behov for å </a:t>
            </a:r>
          </a:p>
          <a:p>
            <a:pPr>
              <a:defRPr/>
            </a:pPr>
            <a:r>
              <a:rPr lang="nn-NO" sz="2800" b="1" dirty="0">
                <a:solidFill>
                  <a:schemeClr val="accent5">
                    <a:lumMod val="50000"/>
                  </a:schemeClr>
                </a:solidFill>
              </a:rPr>
              <a:t>ruste opp</a:t>
            </a:r>
          </a:p>
          <a:p>
            <a:pPr>
              <a:defRPr/>
            </a:pPr>
            <a:r>
              <a:rPr lang="nn-NO" sz="2800" b="1" dirty="0">
                <a:solidFill>
                  <a:schemeClr val="accent5">
                    <a:lumMod val="50000"/>
                  </a:schemeClr>
                </a:solidFill>
              </a:rPr>
              <a:t>tunnelane våre</a:t>
            </a:r>
            <a:endParaRPr lang="nn-NO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413" y="3163888"/>
            <a:ext cx="4437062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8213" y="5775325"/>
            <a:ext cx="1082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Line 3"/>
          <p:cNvSpPr>
            <a:spLocks noChangeShapeType="1"/>
          </p:cNvSpPr>
          <p:nvPr/>
        </p:nvSpPr>
        <p:spPr bwMode="auto">
          <a:xfrm flipH="1">
            <a:off x="152400" y="6477000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6323" name="Line 4"/>
          <p:cNvSpPr>
            <a:spLocks noChangeShapeType="1"/>
          </p:cNvSpPr>
          <p:nvPr/>
        </p:nvSpPr>
        <p:spPr bwMode="auto">
          <a:xfrm>
            <a:off x="8451850" y="6477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4648200" y="6477000"/>
            <a:ext cx="236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nb-NO" sz="1200" b="1"/>
              <a:t>Nasjonal transportplan</a:t>
            </a:r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228600" y="1447800"/>
            <a:ext cx="8686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endParaRPr lang="nb-NO" sz="1000" b="1"/>
          </a:p>
        </p:txBody>
      </p:sp>
      <p:sp>
        <p:nvSpPr>
          <p:cNvPr id="5" name="TekstSylinder 4"/>
          <p:cNvSpPr txBox="1"/>
          <p:nvPr/>
        </p:nvSpPr>
        <p:spPr>
          <a:xfrm>
            <a:off x="1187450" y="476250"/>
            <a:ext cx="63960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2800" b="1" dirty="0">
                <a:solidFill>
                  <a:schemeClr val="accent1">
                    <a:lumMod val="50000"/>
                  </a:schemeClr>
                </a:solidFill>
              </a:rPr>
              <a:t>Økonomiske </a:t>
            </a:r>
            <a:r>
              <a:rPr lang="nb-NO" sz="2800" b="1" dirty="0" err="1">
                <a:solidFill>
                  <a:schemeClr val="accent1">
                    <a:lumMod val="50000"/>
                  </a:schemeClr>
                </a:solidFill>
              </a:rPr>
              <a:t>prioriteringar</a:t>
            </a:r>
            <a:r>
              <a:rPr lang="nb-NO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2800" b="1" dirty="0" err="1">
                <a:solidFill>
                  <a:schemeClr val="accent1">
                    <a:lumMod val="50000"/>
                  </a:schemeClr>
                </a:solidFill>
              </a:rPr>
              <a:t>riksvegar</a:t>
            </a:r>
            <a:endParaRPr lang="nb-NO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Diagram 7"/>
          <p:cNvGraphicFramePr>
            <a:graphicFrameLocks/>
          </p:cNvGraphicFramePr>
          <p:nvPr/>
        </p:nvGraphicFramePr>
        <p:xfrm>
          <a:off x="755836" y="1268760"/>
          <a:ext cx="7784727" cy="4630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Livlig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sentasjonsmal for Statens vegvesen_horisontal">
  <a:themeElements>
    <a:clrScheme name="Presentasjonsmal for Statens vegvesen_horis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sjonsmal for Statens vegvesen_horisont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sjonsmal for Statens vegvesen_horis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sjonsmal for Statens vegvesen_horisont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sjonsmal for Statens vegvesen_horisont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sjonsmal for Statens vegvesen_horisont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sjonsmal for Statens vegvesen_horisont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sjonsmal for Statens vegvesen_horisont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sjonsmal for Statens vegvesen_horisont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sjonsmal for Statens vegvesen_horisont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sjonsmal for Statens vegvesen_horisont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sjonsmal for Statens vegvesen_horisont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sjonsmal for Statens vegvesen_horisont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sjonsmal for Statens vegvesen_horisont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718</Words>
  <Application>Microsoft Office PowerPoint</Application>
  <PresentationFormat>On-screen Show (4:3)</PresentationFormat>
  <Paragraphs>238</Paragraphs>
  <Slides>26</Slides>
  <Notes>17</Notes>
  <HiddenSlides>3</HiddenSlides>
  <MMClips>0</MMClips>
  <ScaleCrop>false</ScaleCrop>
  <HeadingPairs>
    <vt:vector size="8" baseType="variant">
      <vt:variant>
        <vt:lpstr>Brukte skrifter</vt:lpstr>
      </vt:variant>
      <vt:variant>
        <vt:i4>6</vt:i4>
      </vt:variant>
      <vt:variant>
        <vt:lpstr>Utformingsmal</vt:lpstr>
      </vt:variant>
      <vt:variant>
        <vt:i4>16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49" baseType="lpstr">
      <vt:lpstr>Arial</vt:lpstr>
      <vt:lpstr>Calibri</vt:lpstr>
      <vt:lpstr>Verdana</vt:lpstr>
      <vt:lpstr>Wingdings</vt:lpstr>
      <vt:lpstr>Times New Roman</vt:lpstr>
      <vt:lpstr>Humnst777 BlkCn BT</vt:lpstr>
      <vt:lpstr>Standard utforming</vt:lpstr>
      <vt:lpstr>Office-tema</vt:lpstr>
      <vt:lpstr>Presentasjonsmal for Statens vegvesen_horisontal</vt:lpstr>
      <vt:lpstr>Office-tema</vt:lpstr>
      <vt:lpstr>Office-tema</vt:lpstr>
      <vt:lpstr>Office-tema</vt:lpstr>
      <vt:lpstr>Office-tema</vt:lpstr>
      <vt:lpstr>Office-tema</vt:lpstr>
      <vt:lpstr>Office-tema</vt:lpstr>
      <vt:lpstr>Office-tema</vt:lpstr>
      <vt:lpstr>Office-tema</vt:lpstr>
      <vt:lpstr>Office-tema</vt:lpstr>
      <vt:lpstr>Office-tema</vt:lpstr>
      <vt:lpstr>Office-tema</vt:lpstr>
      <vt:lpstr>Presentasjonsmal for Statens vegvesen_horisontal</vt:lpstr>
      <vt:lpstr>Presentasjonsmal for Statens vegvesen_horisontal</vt:lpstr>
      <vt:lpstr>Microsoft Excel-diagram</vt:lpstr>
      <vt:lpstr>Lysbilde 1</vt:lpstr>
      <vt:lpstr>Lysbilde 2</vt:lpstr>
      <vt:lpstr>Lysbilde 3</vt:lpstr>
      <vt:lpstr>Lysbilde 4</vt:lpstr>
      <vt:lpstr>Lysbilde 5</vt:lpstr>
      <vt:lpstr>Lysbilde 6</vt:lpstr>
      <vt:lpstr>Lysbilde 7</vt:lpstr>
      <vt:lpstr>Lysbilde 8</vt:lpstr>
      <vt:lpstr>Lysbilde 9</vt:lpstr>
      <vt:lpstr>Lysbilde 10</vt:lpstr>
      <vt:lpstr>Lysbilde 11</vt:lpstr>
      <vt:lpstr>Trafikant og kjøretøy</vt:lpstr>
      <vt:lpstr>Byar</vt:lpstr>
      <vt:lpstr>Lysbilde 14</vt:lpstr>
      <vt:lpstr>Lysbilde 15</vt:lpstr>
      <vt:lpstr>Lysbilde 16</vt:lpstr>
      <vt:lpstr>Lysbilde 17</vt:lpstr>
      <vt:lpstr>Lysbilde 18</vt:lpstr>
      <vt:lpstr>Lysbilde 19</vt:lpstr>
      <vt:lpstr>Lysbilde 20</vt:lpstr>
      <vt:lpstr>Lysbilde 21</vt:lpstr>
      <vt:lpstr>Investeringar 2014-23 på heile rute 5c</vt:lpstr>
      <vt:lpstr>Lysbilde 23</vt:lpstr>
      <vt:lpstr>Lysbilde 24</vt:lpstr>
      <vt:lpstr>E16 Filefjell</vt:lpstr>
      <vt:lpstr>Lysbilde 26</vt:lpstr>
    </vt:vector>
  </TitlesOfParts>
  <Company>Statens vegvesen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Jan Fredrik Lund</dc:creator>
  <cp:lastModifiedBy>kjell kVAOLE</cp:lastModifiedBy>
  <cp:revision>101</cp:revision>
  <dcterms:created xsi:type="dcterms:W3CDTF">2009-12-18T15:41:59Z</dcterms:created>
  <dcterms:modified xsi:type="dcterms:W3CDTF">2012-03-18T22:43:32Z</dcterms:modified>
</cp:coreProperties>
</file>