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696" r:id="rId3"/>
    <p:sldId id="697" r:id="rId4"/>
    <p:sldId id="721" r:id="rId5"/>
    <p:sldId id="700" r:id="rId6"/>
    <p:sldId id="699" r:id="rId7"/>
    <p:sldId id="256" r:id="rId8"/>
    <p:sldId id="673" r:id="rId9"/>
    <p:sldId id="660" r:id="rId10"/>
    <p:sldId id="666" r:id="rId11"/>
    <p:sldId id="711" r:id="rId12"/>
    <p:sldId id="680" r:id="rId13"/>
    <p:sldId id="681" r:id="rId14"/>
    <p:sldId id="667" r:id="rId15"/>
    <p:sldId id="704" r:id="rId16"/>
    <p:sldId id="668" r:id="rId17"/>
    <p:sldId id="710" r:id="rId18"/>
    <p:sldId id="686" r:id="rId19"/>
    <p:sldId id="671" r:id="rId20"/>
    <p:sldId id="675" r:id="rId21"/>
    <p:sldId id="679" r:id="rId22"/>
    <p:sldId id="712" r:id="rId23"/>
    <p:sldId id="713" r:id="rId24"/>
    <p:sldId id="714" r:id="rId25"/>
    <p:sldId id="715" r:id="rId26"/>
    <p:sldId id="716" r:id="rId27"/>
    <p:sldId id="717" r:id="rId28"/>
    <p:sldId id="718" r:id="rId29"/>
    <p:sldId id="719" r:id="rId30"/>
    <p:sldId id="720" r:id="rId31"/>
  </p:sldIdLst>
  <p:sldSz cx="9144000" cy="6858000" type="screen4x3"/>
  <p:notesSz cx="6669088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9CCFF"/>
    <a:srgbClr val="6699FF"/>
    <a:srgbClr val="FF9900"/>
    <a:srgbClr val="0000FF"/>
    <a:srgbClr val="4F81BD"/>
    <a:srgbClr val="D0D8E8"/>
    <a:srgbClr val="E9EDF4"/>
    <a:srgbClr val="66FF33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>
        <p:scale>
          <a:sx n="90" d="100"/>
          <a:sy n="90" d="100"/>
        </p:scale>
        <p:origin x="-2490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2B3733-57FB-45A3-A520-D9A91D04513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2AA2369-806A-41EF-9784-545304CE860A}">
      <dgm:prSet phldrT="[Tekst]" custT="1"/>
      <dgm:spPr/>
      <dgm:t>
        <a:bodyPr/>
        <a:lstStyle/>
        <a:p>
          <a:r>
            <a:rPr lang="nb-NO" sz="1600" dirty="0" smtClean="0"/>
            <a:t>Planprogram</a:t>
          </a:r>
          <a:endParaRPr lang="nb-NO" sz="1600" dirty="0"/>
        </a:p>
      </dgm:t>
    </dgm:pt>
    <dgm:pt modelId="{A1CD36BE-8EA5-4A27-B5ED-780339A40C79}" type="parTrans" cxnId="{FA4A33AD-1432-4B83-9024-88DB8E66974B}">
      <dgm:prSet/>
      <dgm:spPr/>
      <dgm:t>
        <a:bodyPr/>
        <a:lstStyle/>
        <a:p>
          <a:endParaRPr lang="nb-NO"/>
        </a:p>
      </dgm:t>
    </dgm:pt>
    <dgm:pt modelId="{8A5461EA-3F65-4CE5-B342-BC3709AB2C73}" type="sibTrans" cxnId="{FA4A33AD-1432-4B83-9024-88DB8E66974B}">
      <dgm:prSet/>
      <dgm:spPr/>
      <dgm:t>
        <a:bodyPr/>
        <a:lstStyle/>
        <a:p>
          <a:endParaRPr lang="nb-NO"/>
        </a:p>
      </dgm:t>
    </dgm:pt>
    <dgm:pt modelId="{91735F47-2A0A-4C03-A80F-F6E8AF551584}">
      <dgm:prSet phldrT="[Tekst]" custT="1"/>
      <dgm:spPr/>
      <dgm:t>
        <a:bodyPr/>
        <a:lstStyle/>
        <a:p>
          <a:r>
            <a:rPr lang="nb-NO" sz="1600" dirty="0" smtClean="0"/>
            <a:t>Utarbeide planprogram </a:t>
          </a:r>
          <a:endParaRPr lang="nb-NO" sz="1600" dirty="0"/>
        </a:p>
      </dgm:t>
    </dgm:pt>
    <dgm:pt modelId="{D6E9D76F-318B-4580-942F-A3A056F0CA99}" type="parTrans" cxnId="{FF091366-400E-4037-9EE0-CC26A444026C}">
      <dgm:prSet/>
      <dgm:spPr/>
      <dgm:t>
        <a:bodyPr/>
        <a:lstStyle/>
        <a:p>
          <a:endParaRPr lang="nb-NO"/>
        </a:p>
      </dgm:t>
    </dgm:pt>
    <dgm:pt modelId="{CF10F7A8-8873-4A94-A276-1090BDF41ACB}" type="sibTrans" cxnId="{FF091366-400E-4037-9EE0-CC26A444026C}">
      <dgm:prSet/>
      <dgm:spPr/>
      <dgm:t>
        <a:bodyPr/>
        <a:lstStyle/>
        <a:p>
          <a:endParaRPr lang="nb-NO"/>
        </a:p>
      </dgm:t>
    </dgm:pt>
    <dgm:pt modelId="{3F40BF03-651B-4334-A9F9-D0435ECFAEAC}">
      <dgm:prSet phldrT="[Tekst]" custT="1"/>
      <dgm:spPr/>
      <dgm:t>
        <a:bodyPr/>
        <a:lstStyle/>
        <a:p>
          <a:r>
            <a:rPr lang="nb-NO" sz="1600" dirty="0" smtClean="0"/>
            <a:t>Regulerings-plan med KU</a:t>
          </a:r>
          <a:endParaRPr lang="nb-NO" sz="1600" dirty="0"/>
        </a:p>
      </dgm:t>
    </dgm:pt>
    <dgm:pt modelId="{2C0EE320-908D-4980-803A-37180ABD8C89}" type="parTrans" cxnId="{E5D701FD-A1FD-4585-A813-BA6CE6C8889E}">
      <dgm:prSet/>
      <dgm:spPr/>
      <dgm:t>
        <a:bodyPr/>
        <a:lstStyle/>
        <a:p>
          <a:endParaRPr lang="nb-NO"/>
        </a:p>
      </dgm:t>
    </dgm:pt>
    <dgm:pt modelId="{B9C786A7-BD77-405A-9875-1319C9752F20}" type="sibTrans" cxnId="{E5D701FD-A1FD-4585-A813-BA6CE6C8889E}">
      <dgm:prSet/>
      <dgm:spPr/>
      <dgm:t>
        <a:bodyPr/>
        <a:lstStyle/>
        <a:p>
          <a:endParaRPr lang="nb-NO"/>
        </a:p>
      </dgm:t>
    </dgm:pt>
    <dgm:pt modelId="{C4ED4F71-820A-4BEC-8F0A-BD3A311A172A}">
      <dgm:prSet phldrT="[Tekst]" custT="1"/>
      <dgm:spPr/>
      <dgm:t>
        <a:bodyPr/>
        <a:lstStyle/>
        <a:p>
          <a:r>
            <a:rPr lang="nb-NO" sz="1600" dirty="0" smtClean="0"/>
            <a:t>Reguleringsplanprosess i henhold til fastsatt planprogram</a:t>
          </a:r>
          <a:endParaRPr lang="nb-NO" sz="1600" dirty="0"/>
        </a:p>
      </dgm:t>
    </dgm:pt>
    <dgm:pt modelId="{9393AA6C-EED0-4F11-8230-3295B2982736}" type="parTrans" cxnId="{976609FB-DE87-4AA5-9CE7-C8D416BA310B}">
      <dgm:prSet/>
      <dgm:spPr/>
      <dgm:t>
        <a:bodyPr/>
        <a:lstStyle/>
        <a:p>
          <a:endParaRPr lang="nb-NO"/>
        </a:p>
      </dgm:t>
    </dgm:pt>
    <dgm:pt modelId="{34DE354D-6353-420A-ABEA-69EB2163F7B6}" type="sibTrans" cxnId="{976609FB-DE87-4AA5-9CE7-C8D416BA310B}">
      <dgm:prSet/>
      <dgm:spPr/>
      <dgm:t>
        <a:bodyPr/>
        <a:lstStyle/>
        <a:p>
          <a:endParaRPr lang="nb-NO"/>
        </a:p>
      </dgm:t>
    </dgm:pt>
    <dgm:pt modelId="{E536F6FB-9698-4F6D-9AF1-347DBCE88B8F}">
      <dgm:prSet phldrT="[Tekst]" custT="1"/>
      <dgm:spPr/>
      <dgm:t>
        <a:bodyPr/>
        <a:lstStyle/>
        <a:p>
          <a:r>
            <a:rPr lang="nb-NO" sz="1600" dirty="0" smtClean="0"/>
            <a:t>Bygging</a:t>
          </a:r>
          <a:endParaRPr lang="nb-NO" sz="1600" dirty="0"/>
        </a:p>
      </dgm:t>
    </dgm:pt>
    <dgm:pt modelId="{1A248776-92B9-4802-9531-E58461043C82}" type="parTrans" cxnId="{776E8E7B-F30A-41F3-83A2-7DC8E4DAA819}">
      <dgm:prSet/>
      <dgm:spPr/>
      <dgm:t>
        <a:bodyPr/>
        <a:lstStyle/>
        <a:p>
          <a:endParaRPr lang="nb-NO"/>
        </a:p>
      </dgm:t>
    </dgm:pt>
    <dgm:pt modelId="{2AA8E887-2725-4621-B336-82F0B6294074}" type="sibTrans" cxnId="{776E8E7B-F30A-41F3-83A2-7DC8E4DAA819}">
      <dgm:prSet/>
      <dgm:spPr/>
      <dgm:t>
        <a:bodyPr/>
        <a:lstStyle/>
        <a:p>
          <a:endParaRPr lang="nb-NO"/>
        </a:p>
      </dgm:t>
    </dgm:pt>
    <dgm:pt modelId="{2D4BCA5E-B117-4839-A416-C1169FACC438}">
      <dgm:prSet phldrT="[Tekst]" custT="1"/>
      <dgm:spPr/>
      <dgm:t>
        <a:bodyPr/>
        <a:lstStyle/>
        <a:p>
          <a:r>
            <a:rPr lang="nb-NO" sz="1600" b="1" dirty="0" smtClean="0">
              <a:solidFill>
                <a:srgbClr val="00B050"/>
              </a:solidFill>
            </a:rPr>
            <a:t>Høring og offentlig ettersyn høsten 2016</a:t>
          </a:r>
          <a:endParaRPr lang="nb-NO" sz="1600" b="1" dirty="0">
            <a:solidFill>
              <a:srgbClr val="00B050"/>
            </a:solidFill>
          </a:endParaRPr>
        </a:p>
      </dgm:t>
    </dgm:pt>
    <dgm:pt modelId="{5D6580F3-4A74-4D43-A068-A073BD4ADA38}" type="parTrans" cxnId="{72E0BDF4-8E42-4C88-AD57-B001405BE896}">
      <dgm:prSet/>
      <dgm:spPr/>
      <dgm:t>
        <a:bodyPr/>
        <a:lstStyle/>
        <a:p>
          <a:endParaRPr lang="nb-NO"/>
        </a:p>
      </dgm:t>
    </dgm:pt>
    <dgm:pt modelId="{8AC466DB-E52A-4D40-894C-9CCD99EC443A}" type="sibTrans" cxnId="{72E0BDF4-8E42-4C88-AD57-B001405BE896}">
      <dgm:prSet/>
      <dgm:spPr/>
      <dgm:t>
        <a:bodyPr/>
        <a:lstStyle/>
        <a:p>
          <a:endParaRPr lang="nb-NO"/>
        </a:p>
      </dgm:t>
    </dgm:pt>
    <dgm:pt modelId="{908F9E77-DD67-4B6B-937A-2DA9DC395537}">
      <dgm:prSet phldrT="[Tekst]" custT="1"/>
      <dgm:spPr/>
      <dgm:t>
        <a:bodyPr/>
        <a:lstStyle/>
        <a:p>
          <a:r>
            <a:rPr lang="nb-NO" sz="1600" dirty="0" smtClean="0"/>
            <a:t>Vedtak i Kommunal- og moderniseringsdepartementet</a:t>
          </a:r>
          <a:endParaRPr lang="nb-NO" sz="1600" dirty="0"/>
        </a:p>
      </dgm:t>
    </dgm:pt>
    <dgm:pt modelId="{8778DA73-4FBB-460F-AC86-70271D2AA924}" type="parTrans" cxnId="{F6B6FECE-7440-4E7D-B654-399C5B3EF997}">
      <dgm:prSet/>
      <dgm:spPr/>
      <dgm:t>
        <a:bodyPr/>
        <a:lstStyle/>
        <a:p>
          <a:endParaRPr lang="nb-NO"/>
        </a:p>
      </dgm:t>
    </dgm:pt>
    <dgm:pt modelId="{7142F685-290B-4FB3-BE9C-591F073BA816}" type="sibTrans" cxnId="{F6B6FECE-7440-4E7D-B654-399C5B3EF997}">
      <dgm:prSet/>
      <dgm:spPr/>
      <dgm:t>
        <a:bodyPr/>
        <a:lstStyle/>
        <a:p>
          <a:endParaRPr lang="nb-NO"/>
        </a:p>
      </dgm:t>
    </dgm:pt>
    <dgm:pt modelId="{389FFF0B-1EB0-4FCF-828E-9FD4EE28550E}">
      <dgm:prSet phldrT="[Tekst]" custT="1"/>
      <dgm:spPr/>
      <dgm:t>
        <a:bodyPr/>
        <a:lstStyle/>
        <a:p>
          <a:r>
            <a:rPr lang="nb-NO" sz="1600" dirty="0" smtClean="0"/>
            <a:t>Utarbeide forslag til reguleringsplan</a:t>
          </a:r>
          <a:endParaRPr lang="nb-NO" sz="1600" dirty="0"/>
        </a:p>
      </dgm:t>
    </dgm:pt>
    <dgm:pt modelId="{07AF0341-25FD-45B3-B4B6-8FE0C35831B5}" type="parTrans" cxnId="{00D7AE14-E949-4838-A9FE-A896217595B4}">
      <dgm:prSet/>
      <dgm:spPr/>
      <dgm:t>
        <a:bodyPr/>
        <a:lstStyle/>
        <a:p>
          <a:endParaRPr lang="nb-NO"/>
        </a:p>
      </dgm:t>
    </dgm:pt>
    <dgm:pt modelId="{9688BA1D-0AB7-40A9-829D-F1AA1E391A57}" type="sibTrans" cxnId="{00D7AE14-E949-4838-A9FE-A896217595B4}">
      <dgm:prSet/>
      <dgm:spPr/>
      <dgm:t>
        <a:bodyPr/>
        <a:lstStyle/>
        <a:p>
          <a:endParaRPr lang="nb-NO"/>
        </a:p>
      </dgm:t>
    </dgm:pt>
    <dgm:pt modelId="{22DAC6F5-20F3-4C2E-93F5-C2F0E2C4E1CA}">
      <dgm:prSet phldrT="[Tekst]" custT="1"/>
      <dgm:spPr/>
      <dgm:t>
        <a:bodyPr/>
        <a:lstStyle/>
        <a:p>
          <a:r>
            <a:rPr lang="nb-NO" sz="1600" b="1" dirty="0" smtClean="0">
              <a:solidFill>
                <a:srgbClr val="00B050"/>
              </a:solidFill>
            </a:rPr>
            <a:t>Høring og offentlig ettersyn</a:t>
          </a:r>
          <a:endParaRPr lang="nb-NO" sz="1600" b="1" dirty="0">
            <a:solidFill>
              <a:srgbClr val="00B050"/>
            </a:solidFill>
          </a:endParaRPr>
        </a:p>
      </dgm:t>
    </dgm:pt>
    <dgm:pt modelId="{5C690700-6C8E-4F98-8890-5B46F416B339}" type="parTrans" cxnId="{5E842EDD-7730-455A-A98C-501479240059}">
      <dgm:prSet/>
      <dgm:spPr/>
      <dgm:t>
        <a:bodyPr/>
        <a:lstStyle/>
        <a:p>
          <a:endParaRPr lang="nb-NO"/>
        </a:p>
      </dgm:t>
    </dgm:pt>
    <dgm:pt modelId="{58FC38B7-1B12-423B-892C-7022495D2950}" type="sibTrans" cxnId="{5E842EDD-7730-455A-A98C-501479240059}">
      <dgm:prSet/>
      <dgm:spPr/>
      <dgm:t>
        <a:bodyPr/>
        <a:lstStyle/>
        <a:p>
          <a:endParaRPr lang="nb-NO"/>
        </a:p>
      </dgm:t>
    </dgm:pt>
    <dgm:pt modelId="{630256CF-53B6-491A-AD4F-1F93F10B6E0F}">
      <dgm:prSet phldrT="[Tekst]" custT="1"/>
      <dgm:spPr/>
      <dgm:t>
        <a:bodyPr/>
        <a:lstStyle/>
        <a:p>
          <a:r>
            <a:rPr lang="nb-NO" sz="1600" dirty="0" smtClean="0">
              <a:solidFill>
                <a:schemeClr val="tx1"/>
              </a:solidFill>
            </a:rPr>
            <a:t>Vedtak i Kommunal- og moderniseringsdepartementet</a:t>
          </a:r>
          <a:endParaRPr lang="nb-NO" sz="1600" dirty="0">
            <a:solidFill>
              <a:schemeClr val="tx1"/>
            </a:solidFill>
          </a:endParaRPr>
        </a:p>
      </dgm:t>
    </dgm:pt>
    <dgm:pt modelId="{07A4B201-B1B7-4A6A-AB46-BC3464651BA6}" type="parTrans" cxnId="{EC457CD0-FD5F-4964-9F91-515D3BD4DB71}">
      <dgm:prSet/>
      <dgm:spPr/>
      <dgm:t>
        <a:bodyPr/>
        <a:lstStyle/>
        <a:p>
          <a:endParaRPr lang="nb-NO"/>
        </a:p>
      </dgm:t>
    </dgm:pt>
    <dgm:pt modelId="{2E9E63B5-448F-4B21-BD88-CCCC8EA5E3C8}" type="sibTrans" cxnId="{EC457CD0-FD5F-4964-9F91-515D3BD4DB71}">
      <dgm:prSet/>
      <dgm:spPr/>
      <dgm:t>
        <a:bodyPr/>
        <a:lstStyle/>
        <a:p>
          <a:endParaRPr lang="nb-NO"/>
        </a:p>
      </dgm:t>
    </dgm:pt>
    <dgm:pt modelId="{BEE7BB71-5F15-4338-8A7F-CD9302FE576A}">
      <dgm:prSet phldrT="[Tekst]" custT="1"/>
      <dgm:spPr/>
      <dgm:t>
        <a:bodyPr/>
        <a:lstStyle/>
        <a:p>
          <a:r>
            <a:rPr lang="nb-NO" sz="1600" dirty="0" smtClean="0"/>
            <a:t>Konsekvensutredning</a:t>
          </a:r>
          <a:endParaRPr lang="nb-NO" sz="1600" dirty="0"/>
        </a:p>
      </dgm:t>
    </dgm:pt>
    <dgm:pt modelId="{F7507BF4-6A52-42DE-91E8-9B591A615566}" type="parTrans" cxnId="{BBE41E14-17B5-4031-9F69-9460CC2E7FC1}">
      <dgm:prSet/>
      <dgm:spPr/>
      <dgm:t>
        <a:bodyPr/>
        <a:lstStyle/>
        <a:p>
          <a:endParaRPr lang="nb-NO"/>
        </a:p>
      </dgm:t>
    </dgm:pt>
    <dgm:pt modelId="{AA66EC42-94E5-47EF-9896-B2C2D25AD322}" type="sibTrans" cxnId="{BBE41E14-17B5-4031-9F69-9460CC2E7FC1}">
      <dgm:prSet/>
      <dgm:spPr/>
      <dgm:t>
        <a:bodyPr/>
        <a:lstStyle/>
        <a:p>
          <a:endParaRPr lang="nb-NO"/>
        </a:p>
      </dgm:t>
    </dgm:pt>
    <dgm:pt modelId="{E94263D2-A6C9-40AD-A02C-5489E1343BD1}">
      <dgm:prSet phldrT="[Tekst]" custT="1"/>
      <dgm:spPr/>
      <dgm:t>
        <a:bodyPr/>
        <a:lstStyle/>
        <a:p>
          <a:r>
            <a:rPr lang="nb-NO" sz="1600" dirty="0" smtClean="0"/>
            <a:t>Bygging, basert på reguleringsplan og byggeplan</a:t>
          </a:r>
          <a:endParaRPr lang="nb-NO" sz="1600" dirty="0"/>
        </a:p>
      </dgm:t>
    </dgm:pt>
    <dgm:pt modelId="{11174A9F-B7DC-4738-8517-2BE9F85C4FF0}" type="sibTrans" cxnId="{4AEB3C25-A31E-436C-8266-7AA54141AD25}">
      <dgm:prSet/>
      <dgm:spPr/>
      <dgm:t>
        <a:bodyPr/>
        <a:lstStyle/>
        <a:p>
          <a:endParaRPr lang="nb-NO"/>
        </a:p>
      </dgm:t>
    </dgm:pt>
    <dgm:pt modelId="{6D8768AA-A9C5-4B61-B011-27F213A8D509}" type="parTrans" cxnId="{4AEB3C25-A31E-436C-8266-7AA54141AD25}">
      <dgm:prSet/>
      <dgm:spPr/>
      <dgm:t>
        <a:bodyPr/>
        <a:lstStyle/>
        <a:p>
          <a:endParaRPr lang="nb-NO"/>
        </a:p>
      </dgm:t>
    </dgm:pt>
    <dgm:pt modelId="{DE1B86F2-3FCF-40D0-8985-CC446C71F3A6}">
      <dgm:prSet phldrT="[Tekst]" custT="1"/>
      <dgm:spPr/>
      <dgm:t>
        <a:bodyPr/>
        <a:lstStyle/>
        <a:p>
          <a:r>
            <a:rPr lang="nb-NO" sz="1600" dirty="0" smtClean="0">
              <a:solidFill>
                <a:schemeClr val="tx1"/>
              </a:solidFill>
            </a:rPr>
            <a:t>Grunnerverv</a:t>
          </a:r>
          <a:endParaRPr lang="nb-NO" sz="1600" dirty="0">
            <a:solidFill>
              <a:schemeClr val="tx1"/>
            </a:solidFill>
          </a:endParaRPr>
        </a:p>
      </dgm:t>
    </dgm:pt>
    <dgm:pt modelId="{ED8009AD-4765-41F7-9489-24FAF164085D}" type="parTrans" cxnId="{B7DFC824-DB64-484D-AC25-B67F0F1EEA58}">
      <dgm:prSet/>
      <dgm:spPr/>
      <dgm:t>
        <a:bodyPr/>
        <a:lstStyle/>
        <a:p>
          <a:endParaRPr lang="nb-NO"/>
        </a:p>
      </dgm:t>
    </dgm:pt>
    <dgm:pt modelId="{13746056-6ED1-4CF0-90E4-D257C93CAC7B}" type="sibTrans" cxnId="{B7DFC824-DB64-484D-AC25-B67F0F1EEA58}">
      <dgm:prSet/>
      <dgm:spPr/>
      <dgm:t>
        <a:bodyPr/>
        <a:lstStyle/>
        <a:p>
          <a:endParaRPr lang="nb-NO"/>
        </a:p>
      </dgm:t>
    </dgm:pt>
    <dgm:pt modelId="{88E5B6FA-D53C-4521-8F3A-6BCF3CDD16E8}">
      <dgm:prSet phldrT="[Tekst]" custT="1"/>
      <dgm:spPr/>
      <dgm:t>
        <a:bodyPr/>
        <a:lstStyle/>
        <a:p>
          <a:r>
            <a:rPr lang="nb-NO" sz="1600" dirty="0" smtClean="0">
              <a:solidFill>
                <a:schemeClr val="tx1"/>
              </a:solidFill>
            </a:rPr>
            <a:t>Bearbeiding og behandling</a:t>
          </a:r>
          <a:endParaRPr lang="nb-NO" sz="1600" b="1" dirty="0">
            <a:solidFill>
              <a:srgbClr val="00B050"/>
            </a:solidFill>
          </a:endParaRPr>
        </a:p>
      </dgm:t>
    </dgm:pt>
    <dgm:pt modelId="{6021E039-22F9-4A83-B248-966603BE92E9}" type="parTrans" cxnId="{9FA2AC82-E43E-4817-990F-3E23FE6F913A}">
      <dgm:prSet/>
      <dgm:spPr/>
      <dgm:t>
        <a:bodyPr/>
        <a:lstStyle/>
        <a:p>
          <a:endParaRPr lang="nb-NO"/>
        </a:p>
      </dgm:t>
    </dgm:pt>
    <dgm:pt modelId="{8EFF62C8-60C9-4FDC-A717-AEDA74CDEB46}" type="sibTrans" cxnId="{9FA2AC82-E43E-4817-990F-3E23FE6F913A}">
      <dgm:prSet/>
      <dgm:spPr/>
      <dgm:t>
        <a:bodyPr/>
        <a:lstStyle/>
        <a:p>
          <a:endParaRPr lang="nb-NO"/>
        </a:p>
      </dgm:t>
    </dgm:pt>
    <dgm:pt modelId="{FACB1D4B-6EE7-4F9C-9DA8-A376D54EEFF9}" type="pres">
      <dgm:prSet presAssocID="{F02B3733-57FB-45A3-A520-D9A91D04513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547EE9FC-8167-459A-B2BF-24F970AB3AA3}" type="pres">
      <dgm:prSet presAssocID="{D2AA2369-806A-41EF-9784-545304CE860A}" presName="composite" presStyleCnt="0"/>
      <dgm:spPr/>
    </dgm:pt>
    <dgm:pt modelId="{5984F523-2A1E-4036-9DAB-5D302BB15D77}" type="pres">
      <dgm:prSet presAssocID="{D2AA2369-806A-41EF-9784-545304CE860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4C66897-409F-448B-B82F-6B11B836CB79}" type="pres">
      <dgm:prSet presAssocID="{D2AA2369-806A-41EF-9784-545304CE860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DDDE14F-E526-45E6-B58E-2DAA9BF6F45F}" type="pres">
      <dgm:prSet presAssocID="{8A5461EA-3F65-4CE5-B342-BC3709AB2C73}" presName="sp" presStyleCnt="0"/>
      <dgm:spPr/>
    </dgm:pt>
    <dgm:pt modelId="{1F31426A-F31F-4A27-8DB3-7FBBAD2AFF84}" type="pres">
      <dgm:prSet presAssocID="{3F40BF03-651B-4334-A9F9-D0435ECFAEAC}" presName="composite" presStyleCnt="0"/>
      <dgm:spPr/>
    </dgm:pt>
    <dgm:pt modelId="{1B4800D6-2E4D-458A-8B9D-814E03B95738}" type="pres">
      <dgm:prSet presAssocID="{3F40BF03-651B-4334-A9F9-D0435ECFAEAC}" presName="parentText" presStyleLbl="alignNode1" presStyleIdx="1" presStyleCnt="3" custLinFactNeighborX="0" custLinFactNeighborY="-903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667A0AD-92C0-4C47-A96C-FC82264E0D2D}" type="pres">
      <dgm:prSet presAssocID="{3F40BF03-651B-4334-A9F9-D0435ECFAEAC}" presName="descendantText" presStyleLbl="alignAcc1" presStyleIdx="1" presStyleCnt="3" custScaleY="16450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1AA4646-ED61-4DD5-964A-2F7377FC8137}" type="pres">
      <dgm:prSet presAssocID="{B9C786A7-BD77-405A-9875-1319C9752F20}" presName="sp" presStyleCnt="0"/>
      <dgm:spPr/>
    </dgm:pt>
    <dgm:pt modelId="{8D6A5E45-F2D1-4BC1-AD13-9529BDCFB668}" type="pres">
      <dgm:prSet presAssocID="{E536F6FB-9698-4F6D-9AF1-347DBCE88B8F}" presName="composite" presStyleCnt="0"/>
      <dgm:spPr/>
    </dgm:pt>
    <dgm:pt modelId="{25471AD7-25D3-4C08-92D1-4322A41C5DE6}" type="pres">
      <dgm:prSet presAssocID="{E536F6FB-9698-4F6D-9AF1-347DBCE88B8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4C01217-5204-41E6-8E93-4990A005AEA0}" type="pres">
      <dgm:prSet presAssocID="{E536F6FB-9698-4F6D-9AF1-347DBCE88B8F}" presName="descendantText" presStyleLbl="alignAcc1" presStyleIdx="2" presStyleCnt="3" custScaleY="6714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EF456BAD-01EE-454F-96C1-52D2C87D62F9}" type="presOf" srcId="{E94263D2-A6C9-40AD-A02C-5489E1343BD1}" destId="{C4C01217-5204-41E6-8E93-4990A005AEA0}" srcOrd="0" destOrd="0" presId="urn:microsoft.com/office/officeart/2005/8/layout/chevron2"/>
    <dgm:cxn modelId="{FA4A33AD-1432-4B83-9024-88DB8E66974B}" srcId="{F02B3733-57FB-45A3-A520-D9A91D045130}" destId="{D2AA2369-806A-41EF-9784-545304CE860A}" srcOrd="0" destOrd="0" parTransId="{A1CD36BE-8EA5-4A27-B5ED-780339A40C79}" sibTransId="{8A5461EA-3F65-4CE5-B342-BC3709AB2C73}"/>
    <dgm:cxn modelId="{40D87464-6B3F-4A22-91D7-5AEC541B80AC}" type="presOf" srcId="{DE1B86F2-3FCF-40D0-8985-CC446C71F3A6}" destId="{8667A0AD-92C0-4C47-A96C-FC82264E0D2D}" srcOrd="0" destOrd="6" presId="urn:microsoft.com/office/officeart/2005/8/layout/chevron2"/>
    <dgm:cxn modelId="{F6B6FECE-7440-4E7D-B654-399C5B3EF997}" srcId="{D2AA2369-806A-41EF-9784-545304CE860A}" destId="{908F9E77-DD67-4B6B-937A-2DA9DC395537}" srcOrd="2" destOrd="0" parTransId="{8778DA73-4FBB-460F-AC86-70271D2AA924}" sibTransId="{7142F685-290B-4FB3-BE9C-591F073BA816}"/>
    <dgm:cxn modelId="{4AEB3C25-A31E-436C-8266-7AA54141AD25}" srcId="{E536F6FB-9698-4F6D-9AF1-347DBCE88B8F}" destId="{E94263D2-A6C9-40AD-A02C-5489E1343BD1}" srcOrd="0" destOrd="0" parTransId="{6D8768AA-A9C5-4B61-B011-27F213A8D509}" sibTransId="{11174A9F-B7DC-4738-8517-2BE9F85C4FF0}"/>
    <dgm:cxn modelId="{A0C9F216-1F3E-4608-961E-6C20E228878B}" type="presOf" srcId="{22DAC6F5-20F3-4C2E-93F5-C2F0E2C4E1CA}" destId="{8667A0AD-92C0-4C47-A96C-FC82264E0D2D}" srcOrd="0" destOrd="3" presId="urn:microsoft.com/office/officeart/2005/8/layout/chevron2"/>
    <dgm:cxn modelId="{88D8C192-CEB7-47B8-8BE7-0EA8326C4D2F}" type="presOf" srcId="{C4ED4F71-820A-4BEC-8F0A-BD3A311A172A}" destId="{8667A0AD-92C0-4C47-A96C-FC82264E0D2D}" srcOrd="0" destOrd="0" presId="urn:microsoft.com/office/officeart/2005/8/layout/chevron2"/>
    <dgm:cxn modelId="{B7DFC824-DB64-484D-AC25-B67F0F1EEA58}" srcId="{3F40BF03-651B-4334-A9F9-D0435ECFAEAC}" destId="{DE1B86F2-3FCF-40D0-8985-CC446C71F3A6}" srcOrd="6" destOrd="0" parTransId="{ED8009AD-4765-41F7-9489-24FAF164085D}" sibTransId="{13746056-6ED1-4CF0-90E4-D257C93CAC7B}"/>
    <dgm:cxn modelId="{E5D701FD-A1FD-4585-A813-BA6CE6C8889E}" srcId="{F02B3733-57FB-45A3-A520-D9A91D045130}" destId="{3F40BF03-651B-4334-A9F9-D0435ECFAEAC}" srcOrd="1" destOrd="0" parTransId="{2C0EE320-908D-4980-803A-37180ABD8C89}" sibTransId="{B9C786A7-BD77-405A-9875-1319C9752F20}"/>
    <dgm:cxn modelId="{4CE32AB6-3E55-4C3B-9A31-5F8B529217A0}" type="presOf" srcId="{88E5B6FA-D53C-4521-8F3A-6BCF3CDD16E8}" destId="{8667A0AD-92C0-4C47-A96C-FC82264E0D2D}" srcOrd="0" destOrd="4" presId="urn:microsoft.com/office/officeart/2005/8/layout/chevron2"/>
    <dgm:cxn modelId="{71E28BFA-7D11-4C55-83B3-F93AF66E4790}" type="presOf" srcId="{389FFF0B-1EB0-4FCF-828E-9FD4EE28550E}" destId="{8667A0AD-92C0-4C47-A96C-FC82264E0D2D}" srcOrd="0" destOrd="2" presId="urn:microsoft.com/office/officeart/2005/8/layout/chevron2"/>
    <dgm:cxn modelId="{776E8E7B-F30A-41F3-83A2-7DC8E4DAA819}" srcId="{F02B3733-57FB-45A3-A520-D9A91D045130}" destId="{E536F6FB-9698-4F6D-9AF1-347DBCE88B8F}" srcOrd="2" destOrd="0" parTransId="{1A248776-92B9-4802-9531-E58461043C82}" sibTransId="{2AA8E887-2725-4621-B336-82F0B6294074}"/>
    <dgm:cxn modelId="{00D7AE14-E949-4838-A9FE-A896217595B4}" srcId="{3F40BF03-651B-4334-A9F9-D0435ECFAEAC}" destId="{389FFF0B-1EB0-4FCF-828E-9FD4EE28550E}" srcOrd="2" destOrd="0" parTransId="{07AF0341-25FD-45B3-B4B6-8FE0C35831B5}" sibTransId="{9688BA1D-0AB7-40A9-829D-F1AA1E391A57}"/>
    <dgm:cxn modelId="{BBE41E14-17B5-4031-9F69-9460CC2E7FC1}" srcId="{3F40BF03-651B-4334-A9F9-D0435ECFAEAC}" destId="{BEE7BB71-5F15-4338-8A7F-CD9302FE576A}" srcOrd="1" destOrd="0" parTransId="{F7507BF4-6A52-42DE-91E8-9B591A615566}" sibTransId="{AA66EC42-94E5-47EF-9896-B2C2D25AD322}"/>
    <dgm:cxn modelId="{72E0BDF4-8E42-4C88-AD57-B001405BE896}" srcId="{D2AA2369-806A-41EF-9784-545304CE860A}" destId="{2D4BCA5E-B117-4839-A416-C1169FACC438}" srcOrd="1" destOrd="0" parTransId="{5D6580F3-4A74-4D43-A068-A073BD4ADA38}" sibTransId="{8AC466DB-E52A-4D40-894C-9CCD99EC443A}"/>
    <dgm:cxn modelId="{9FA2AC82-E43E-4817-990F-3E23FE6F913A}" srcId="{3F40BF03-651B-4334-A9F9-D0435ECFAEAC}" destId="{88E5B6FA-D53C-4521-8F3A-6BCF3CDD16E8}" srcOrd="4" destOrd="0" parTransId="{6021E039-22F9-4A83-B248-966603BE92E9}" sibTransId="{8EFF62C8-60C9-4FDC-A717-AEDA74CDEB46}"/>
    <dgm:cxn modelId="{631C60CF-3EB4-4C37-892A-9B36F6779909}" type="presOf" srcId="{908F9E77-DD67-4B6B-937A-2DA9DC395537}" destId="{34C66897-409F-448B-B82F-6B11B836CB79}" srcOrd="0" destOrd="2" presId="urn:microsoft.com/office/officeart/2005/8/layout/chevron2"/>
    <dgm:cxn modelId="{EC457CD0-FD5F-4964-9F91-515D3BD4DB71}" srcId="{3F40BF03-651B-4334-A9F9-D0435ECFAEAC}" destId="{630256CF-53B6-491A-AD4F-1F93F10B6E0F}" srcOrd="5" destOrd="0" parTransId="{07A4B201-B1B7-4A6A-AB46-BC3464651BA6}" sibTransId="{2E9E63B5-448F-4B21-BD88-CCCC8EA5E3C8}"/>
    <dgm:cxn modelId="{5BA1660E-550F-4F50-9776-F4221EA3F8FD}" type="presOf" srcId="{91735F47-2A0A-4C03-A80F-F6E8AF551584}" destId="{34C66897-409F-448B-B82F-6B11B836CB79}" srcOrd="0" destOrd="0" presId="urn:microsoft.com/office/officeart/2005/8/layout/chevron2"/>
    <dgm:cxn modelId="{5785BDBB-9A43-464A-B27C-0B81C93FFE4F}" type="presOf" srcId="{630256CF-53B6-491A-AD4F-1F93F10B6E0F}" destId="{8667A0AD-92C0-4C47-A96C-FC82264E0D2D}" srcOrd="0" destOrd="5" presId="urn:microsoft.com/office/officeart/2005/8/layout/chevron2"/>
    <dgm:cxn modelId="{EA704D14-45D0-420C-8E33-EB204C334ED8}" type="presOf" srcId="{E536F6FB-9698-4F6D-9AF1-347DBCE88B8F}" destId="{25471AD7-25D3-4C08-92D1-4322A41C5DE6}" srcOrd="0" destOrd="0" presId="urn:microsoft.com/office/officeart/2005/8/layout/chevron2"/>
    <dgm:cxn modelId="{5E842EDD-7730-455A-A98C-501479240059}" srcId="{3F40BF03-651B-4334-A9F9-D0435ECFAEAC}" destId="{22DAC6F5-20F3-4C2E-93F5-C2F0E2C4E1CA}" srcOrd="3" destOrd="0" parTransId="{5C690700-6C8E-4F98-8890-5B46F416B339}" sibTransId="{58FC38B7-1B12-423B-892C-7022495D2950}"/>
    <dgm:cxn modelId="{976609FB-DE87-4AA5-9CE7-C8D416BA310B}" srcId="{3F40BF03-651B-4334-A9F9-D0435ECFAEAC}" destId="{C4ED4F71-820A-4BEC-8F0A-BD3A311A172A}" srcOrd="0" destOrd="0" parTransId="{9393AA6C-EED0-4F11-8230-3295B2982736}" sibTransId="{34DE354D-6353-420A-ABEA-69EB2163F7B6}"/>
    <dgm:cxn modelId="{CAF349DF-97F0-4E50-820F-6994A7707A13}" type="presOf" srcId="{2D4BCA5E-B117-4839-A416-C1169FACC438}" destId="{34C66897-409F-448B-B82F-6B11B836CB79}" srcOrd="0" destOrd="1" presId="urn:microsoft.com/office/officeart/2005/8/layout/chevron2"/>
    <dgm:cxn modelId="{0DF43500-1CD0-4E31-B19F-AD2C5236AA5F}" type="presOf" srcId="{F02B3733-57FB-45A3-A520-D9A91D045130}" destId="{FACB1D4B-6EE7-4F9C-9DA8-A376D54EEFF9}" srcOrd="0" destOrd="0" presId="urn:microsoft.com/office/officeart/2005/8/layout/chevron2"/>
    <dgm:cxn modelId="{EDF83612-04C1-4A9D-8C0F-16113256A841}" type="presOf" srcId="{D2AA2369-806A-41EF-9784-545304CE860A}" destId="{5984F523-2A1E-4036-9DAB-5D302BB15D77}" srcOrd="0" destOrd="0" presId="urn:microsoft.com/office/officeart/2005/8/layout/chevron2"/>
    <dgm:cxn modelId="{FF091366-400E-4037-9EE0-CC26A444026C}" srcId="{D2AA2369-806A-41EF-9784-545304CE860A}" destId="{91735F47-2A0A-4C03-A80F-F6E8AF551584}" srcOrd="0" destOrd="0" parTransId="{D6E9D76F-318B-4580-942F-A3A056F0CA99}" sibTransId="{CF10F7A8-8873-4A94-A276-1090BDF41ACB}"/>
    <dgm:cxn modelId="{E6BF27CC-9E01-4F37-8708-D58A620D91AA}" type="presOf" srcId="{BEE7BB71-5F15-4338-8A7F-CD9302FE576A}" destId="{8667A0AD-92C0-4C47-A96C-FC82264E0D2D}" srcOrd="0" destOrd="1" presId="urn:microsoft.com/office/officeart/2005/8/layout/chevron2"/>
    <dgm:cxn modelId="{AE25B05A-836A-4392-BB01-41D5DD8A328C}" type="presOf" srcId="{3F40BF03-651B-4334-A9F9-D0435ECFAEAC}" destId="{1B4800D6-2E4D-458A-8B9D-814E03B95738}" srcOrd="0" destOrd="0" presId="urn:microsoft.com/office/officeart/2005/8/layout/chevron2"/>
    <dgm:cxn modelId="{870075D0-75D4-4946-9149-CB48AEE3F5E3}" type="presParOf" srcId="{FACB1D4B-6EE7-4F9C-9DA8-A376D54EEFF9}" destId="{547EE9FC-8167-459A-B2BF-24F970AB3AA3}" srcOrd="0" destOrd="0" presId="urn:microsoft.com/office/officeart/2005/8/layout/chevron2"/>
    <dgm:cxn modelId="{27B99933-8B76-4447-8FE9-B03F05BF1F48}" type="presParOf" srcId="{547EE9FC-8167-459A-B2BF-24F970AB3AA3}" destId="{5984F523-2A1E-4036-9DAB-5D302BB15D77}" srcOrd="0" destOrd="0" presId="urn:microsoft.com/office/officeart/2005/8/layout/chevron2"/>
    <dgm:cxn modelId="{E6C88FF9-A056-42A9-B115-DA0ACD51ACA0}" type="presParOf" srcId="{547EE9FC-8167-459A-B2BF-24F970AB3AA3}" destId="{34C66897-409F-448B-B82F-6B11B836CB79}" srcOrd="1" destOrd="0" presId="urn:microsoft.com/office/officeart/2005/8/layout/chevron2"/>
    <dgm:cxn modelId="{DFB96D56-4AE1-4F71-AE2C-7B5934EAE649}" type="presParOf" srcId="{FACB1D4B-6EE7-4F9C-9DA8-A376D54EEFF9}" destId="{7DDDE14F-E526-45E6-B58E-2DAA9BF6F45F}" srcOrd="1" destOrd="0" presId="urn:microsoft.com/office/officeart/2005/8/layout/chevron2"/>
    <dgm:cxn modelId="{F06A35BD-4752-49F8-9987-D7C84C3C0301}" type="presParOf" srcId="{FACB1D4B-6EE7-4F9C-9DA8-A376D54EEFF9}" destId="{1F31426A-F31F-4A27-8DB3-7FBBAD2AFF84}" srcOrd="2" destOrd="0" presId="urn:microsoft.com/office/officeart/2005/8/layout/chevron2"/>
    <dgm:cxn modelId="{F9CC6629-29F0-44C4-928B-D3E29B9F5340}" type="presParOf" srcId="{1F31426A-F31F-4A27-8DB3-7FBBAD2AFF84}" destId="{1B4800D6-2E4D-458A-8B9D-814E03B95738}" srcOrd="0" destOrd="0" presId="urn:microsoft.com/office/officeart/2005/8/layout/chevron2"/>
    <dgm:cxn modelId="{A01A7E83-6D7A-46A1-9990-F4419626E1A5}" type="presParOf" srcId="{1F31426A-F31F-4A27-8DB3-7FBBAD2AFF84}" destId="{8667A0AD-92C0-4C47-A96C-FC82264E0D2D}" srcOrd="1" destOrd="0" presId="urn:microsoft.com/office/officeart/2005/8/layout/chevron2"/>
    <dgm:cxn modelId="{72FE4183-4AA8-45B7-A3ED-5CA3D0C19ECB}" type="presParOf" srcId="{FACB1D4B-6EE7-4F9C-9DA8-A376D54EEFF9}" destId="{B1AA4646-ED61-4DD5-964A-2F7377FC8137}" srcOrd="3" destOrd="0" presId="urn:microsoft.com/office/officeart/2005/8/layout/chevron2"/>
    <dgm:cxn modelId="{A8DA742F-F49F-4E9E-8FB1-113B8BEB2F79}" type="presParOf" srcId="{FACB1D4B-6EE7-4F9C-9DA8-A376D54EEFF9}" destId="{8D6A5E45-F2D1-4BC1-AD13-9529BDCFB668}" srcOrd="4" destOrd="0" presId="urn:microsoft.com/office/officeart/2005/8/layout/chevron2"/>
    <dgm:cxn modelId="{C5FFCA90-CE65-4DC3-B914-95EE469CB91D}" type="presParOf" srcId="{8D6A5E45-F2D1-4BC1-AD13-9529BDCFB668}" destId="{25471AD7-25D3-4C08-92D1-4322A41C5DE6}" srcOrd="0" destOrd="0" presId="urn:microsoft.com/office/officeart/2005/8/layout/chevron2"/>
    <dgm:cxn modelId="{C0736F81-284B-41D5-91FA-EA230426DF0B}" type="presParOf" srcId="{8D6A5E45-F2D1-4BC1-AD13-9529BDCFB668}" destId="{C4C01217-5204-41E6-8E93-4990A005AEA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4F523-2A1E-4036-9DAB-5D302BB15D77}">
      <dsp:nvSpPr>
        <dsp:cNvPr id="0" name=""/>
        <dsp:cNvSpPr/>
      </dsp:nvSpPr>
      <dsp:spPr>
        <a:xfrm rot="5400000">
          <a:off x="-272632" y="303696"/>
          <a:ext cx="1817550" cy="12722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 smtClean="0"/>
            <a:t>Planprogram</a:t>
          </a:r>
          <a:endParaRPr lang="nb-NO" sz="1600" kern="1200" dirty="0"/>
        </a:p>
      </dsp:txBody>
      <dsp:txXfrm rot="-5400000">
        <a:off x="1" y="667207"/>
        <a:ext cx="1272285" cy="545265"/>
      </dsp:txXfrm>
    </dsp:sp>
    <dsp:sp modelId="{34C66897-409F-448B-B82F-6B11B836CB79}">
      <dsp:nvSpPr>
        <dsp:cNvPr id="0" name=""/>
        <dsp:cNvSpPr/>
      </dsp:nvSpPr>
      <dsp:spPr>
        <a:xfrm rot="5400000">
          <a:off x="3628569" y="-2325220"/>
          <a:ext cx="1181407" cy="58939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/>
            <a:t>Utarbeide planprogram </a:t>
          </a: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b="1" kern="1200" dirty="0" smtClean="0">
              <a:solidFill>
                <a:srgbClr val="00B050"/>
              </a:solidFill>
            </a:rPr>
            <a:t>Høring og offentlig ettersyn høsten 2016</a:t>
          </a:r>
          <a:endParaRPr lang="nb-NO" sz="1600" b="1" kern="1200" dirty="0">
            <a:solidFill>
              <a:srgbClr val="00B05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/>
            <a:t>Vedtak i Kommunal- og moderniseringsdepartementet</a:t>
          </a:r>
          <a:endParaRPr lang="nb-NO" sz="1600" kern="1200" dirty="0"/>
        </a:p>
      </dsp:txBody>
      <dsp:txXfrm rot="-5400000">
        <a:off x="1272285" y="88736"/>
        <a:ext cx="5836304" cy="1066063"/>
      </dsp:txXfrm>
    </dsp:sp>
    <dsp:sp modelId="{1B4800D6-2E4D-458A-8B9D-814E03B95738}">
      <dsp:nvSpPr>
        <dsp:cNvPr id="0" name=""/>
        <dsp:cNvSpPr/>
      </dsp:nvSpPr>
      <dsp:spPr>
        <a:xfrm rot="5400000">
          <a:off x="-272632" y="2162502"/>
          <a:ext cx="1817550" cy="12722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 smtClean="0"/>
            <a:t>Regulerings-plan med KU</a:t>
          </a:r>
          <a:endParaRPr lang="nb-NO" sz="1600" kern="1200" dirty="0"/>
        </a:p>
      </dsp:txBody>
      <dsp:txXfrm rot="-5400000">
        <a:off x="1" y="2526013"/>
        <a:ext cx="1272285" cy="545265"/>
      </dsp:txXfrm>
    </dsp:sp>
    <dsp:sp modelId="{8667A0AD-92C0-4C47-A96C-FC82264E0D2D}">
      <dsp:nvSpPr>
        <dsp:cNvPr id="0" name=""/>
        <dsp:cNvSpPr/>
      </dsp:nvSpPr>
      <dsp:spPr>
        <a:xfrm rot="5400000">
          <a:off x="3247536" y="-302234"/>
          <a:ext cx="1943474" cy="58939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/>
            <a:t>Reguleringsplanprosess i henhold til fastsatt planprogram</a:t>
          </a: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/>
            <a:t>Konsekvensutredning</a:t>
          </a: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/>
            <a:t>Utarbeide forslag til reguleringsplan</a:t>
          </a: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b="1" kern="1200" dirty="0" smtClean="0">
              <a:solidFill>
                <a:srgbClr val="00B050"/>
              </a:solidFill>
            </a:rPr>
            <a:t>Høring og offentlig ettersyn</a:t>
          </a:r>
          <a:endParaRPr lang="nb-NO" sz="1600" b="1" kern="1200" dirty="0">
            <a:solidFill>
              <a:srgbClr val="00B05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>
              <a:solidFill>
                <a:schemeClr val="tx1"/>
              </a:solidFill>
            </a:rPr>
            <a:t>Bearbeiding og behandling</a:t>
          </a:r>
          <a:endParaRPr lang="nb-NO" sz="1600" b="1" kern="1200" dirty="0">
            <a:solidFill>
              <a:srgbClr val="00B05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>
              <a:solidFill>
                <a:schemeClr val="tx1"/>
              </a:solidFill>
            </a:rPr>
            <a:t>Vedtak i Kommunal- og moderniseringsdepartementet</a:t>
          </a:r>
          <a:endParaRPr lang="nb-NO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>
              <a:solidFill>
                <a:schemeClr val="tx1"/>
              </a:solidFill>
            </a:rPr>
            <a:t>Grunnerverv</a:t>
          </a:r>
          <a:endParaRPr lang="nb-NO" sz="1600" kern="1200" dirty="0">
            <a:solidFill>
              <a:schemeClr val="tx1"/>
            </a:solidFill>
          </a:endParaRPr>
        </a:p>
      </dsp:txBody>
      <dsp:txXfrm rot="-5400000">
        <a:off x="1272286" y="1767889"/>
        <a:ext cx="5799103" cy="1753728"/>
      </dsp:txXfrm>
    </dsp:sp>
    <dsp:sp modelId="{25471AD7-25D3-4C08-92D1-4322A41C5DE6}">
      <dsp:nvSpPr>
        <dsp:cNvPr id="0" name=""/>
        <dsp:cNvSpPr/>
      </dsp:nvSpPr>
      <dsp:spPr>
        <a:xfrm rot="5400000">
          <a:off x="-272632" y="3968634"/>
          <a:ext cx="1817550" cy="12722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 smtClean="0"/>
            <a:t>Bygging</a:t>
          </a:r>
          <a:endParaRPr lang="nb-NO" sz="1600" kern="1200" dirty="0"/>
        </a:p>
      </dsp:txBody>
      <dsp:txXfrm rot="-5400000">
        <a:off x="1" y="4332145"/>
        <a:ext cx="1272285" cy="545265"/>
      </dsp:txXfrm>
    </dsp:sp>
    <dsp:sp modelId="{C4C01217-5204-41E6-8E93-4990A005AEA0}">
      <dsp:nvSpPr>
        <dsp:cNvPr id="0" name=""/>
        <dsp:cNvSpPr/>
      </dsp:nvSpPr>
      <dsp:spPr>
        <a:xfrm rot="5400000">
          <a:off x="3822663" y="1339717"/>
          <a:ext cx="793220" cy="58939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1600" kern="1200" dirty="0" smtClean="0"/>
            <a:t>Bygging, basert på reguleringsplan og byggeplan</a:t>
          </a:r>
          <a:endParaRPr lang="nb-NO" sz="1600" kern="1200" dirty="0"/>
        </a:p>
      </dsp:txBody>
      <dsp:txXfrm rot="-5400000">
        <a:off x="1272285" y="3928817"/>
        <a:ext cx="5855254" cy="71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82955787-30FA-414E-818B-8FFF32551A32}" type="datetimeFigureOut">
              <a:rPr lang="nb-NO" smtClean="0"/>
              <a:t>25.08.2016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1169BBB2-97E5-4ACD-B3B8-57F44BF41A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6043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25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8251" y="0"/>
            <a:ext cx="288925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A7984706-3716-4D95-A060-EA763E44D024}" type="datetimeFigureOut">
              <a:rPr lang="nb-NO" smtClean="0"/>
              <a:t>25.08.2016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751" y="4714877"/>
            <a:ext cx="5335588" cy="446722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165"/>
            <a:ext cx="288925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8251" y="9428165"/>
            <a:ext cx="288925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5F7469B-D28F-45D7-9870-A69C6D98DB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821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7469B-D28F-45D7-9870-A69C6D98DB1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128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0CC-F1ED-4069-ACD3-B8AE4BA3D134}" type="datetime1">
              <a:rPr lang="nb-NO" smtClean="0"/>
              <a:t>25.08.2016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8" descr="JBVLogo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828"/>
            <a:ext cx="17526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63" y="0"/>
            <a:ext cx="1509025" cy="8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D36CE-B744-47CD-AFBA-10A62511C4E5}" type="datetime1">
              <a:rPr lang="nb-NO" smtClean="0"/>
              <a:t>25.08.2016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50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C712-1762-4146-911E-0C596211F559}" type="datetime1">
              <a:rPr lang="nb-NO" smtClean="0"/>
              <a:t>25.08.2016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4524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"/>
            <a:ext cx="9144000" cy="6198112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45" tIns="20573" rIns="41145" bIns="20573" rtlCol="0" anchor="ctr"/>
          <a:lstStyle/>
          <a:p>
            <a:pPr algn="ctr" defTabSz="767965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785" y="1557490"/>
            <a:ext cx="5345072" cy="353861"/>
          </a:xfrm>
        </p:spPr>
        <p:txBody>
          <a:bodyPr anchor="b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C312-AB96-452D-85FC-0726AC7592C6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895785" y="2162326"/>
            <a:ext cx="5345072" cy="401129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7053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00" cy="6172843"/>
          </a:xfrm>
          <a:prstGeom prst="rect">
            <a:avLst/>
          </a:prstGeom>
        </p:spPr>
      </p:pic>
      <p:sp>
        <p:nvSpPr>
          <p:cNvPr id="3" name="Plassholder for tekst 2"/>
          <p:cNvSpPr>
            <a:spLocks noGrp="1"/>
          </p:cNvSpPr>
          <p:nvPr>
            <p:ph type="body" sz="quarter" idx="16"/>
          </p:nvPr>
        </p:nvSpPr>
        <p:spPr>
          <a:xfrm>
            <a:off x="1887449" y="2540830"/>
            <a:ext cx="5485478" cy="3034641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230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 sz="15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622770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00" cy="6172843"/>
          </a:xfrm>
          <a:prstGeom prst="rect">
            <a:avLst/>
          </a:prstGeom>
        </p:spPr>
      </p:pic>
      <p:sp>
        <p:nvSpPr>
          <p:cNvPr id="3" name="Plassholder for tekst 2"/>
          <p:cNvSpPr>
            <a:spLocks noGrp="1"/>
          </p:cNvSpPr>
          <p:nvPr>
            <p:ph type="body" sz="quarter" idx="16"/>
          </p:nvPr>
        </p:nvSpPr>
        <p:spPr>
          <a:xfrm>
            <a:off x="1887449" y="2540830"/>
            <a:ext cx="5485478" cy="3034641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230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 sz="15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2713306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sim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09724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45" tIns="20573" rIns="41145" bIns="20573" rtlCol="0" anchor="ctr"/>
          <a:lstStyle/>
          <a:p>
            <a:pPr algn="ctr" defTabSz="767965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176" y="616203"/>
            <a:ext cx="8228030" cy="353861"/>
          </a:xfrm>
        </p:spPr>
        <p:txBody>
          <a:bodyPr anchor="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176" y="1021232"/>
            <a:ext cx="8228030" cy="193002"/>
          </a:xfrm>
        </p:spPr>
        <p:txBody>
          <a:bodyPr>
            <a:sp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21EC-0397-462C-B2DF-14C4ADA4696A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7379983" y="6366916"/>
            <a:ext cx="1764019" cy="49108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smtClean="0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347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 med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6096161" y="0"/>
            <a:ext cx="3047839" cy="68580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45" tIns="20573" rIns="41145" bIns="20573" rtlCol="0" anchor="ctr"/>
          <a:lstStyle/>
          <a:p>
            <a:pPr algn="ctr" defTabSz="767965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175" y="616203"/>
            <a:ext cx="5403797" cy="353861"/>
          </a:xfrm>
        </p:spPr>
        <p:txBody>
          <a:bodyPr anchor="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6FAA5-55F4-4F66-933F-53D73FD1646A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83" y="6366916"/>
            <a:ext cx="1764019" cy="491085"/>
          </a:xfrm>
          <a:prstGeom prst="rect">
            <a:avLst/>
          </a:prstGeom>
        </p:spPr>
      </p:pic>
      <p:sp>
        <p:nvSpPr>
          <p:cNvPr id="13" name="Plassholder for tabell 12"/>
          <p:cNvSpPr>
            <a:spLocks noGrp="1"/>
          </p:cNvSpPr>
          <p:nvPr>
            <p:ph type="tbl" sz="quarter" idx="13"/>
          </p:nvPr>
        </p:nvSpPr>
        <p:spPr>
          <a:xfrm>
            <a:off x="460174" y="1618033"/>
            <a:ext cx="5403797" cy="4555581"/>
          </a:xfrm>
          <a:solidFill>
            <a:schemeClr val="accent3"/>
          </a:solidFill>
        </p:spPr>
        <p:txBody>
          <a:bodyPr tIns="323974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b-NO" smtClean="0"/>
              <a:t>Klikk ikonet for å legge til en tabell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338728" y="1618033"/>
            <a:ext cx="2349477" cy="4555581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100" b="1"/>
            </a:lvl1pPr>
            <a:lvl2pPr marL="129590" indent="-129590">
              <a:buClr>
                <a:srgbClr val="009BFF"/>
              </a:buClr>
              <a:buFont typeface="Arial" panose="020B0604020202020204" pitchFamily="34" charset="0"/>
              <a:buChar char="•"/>
              <a:defRPr sz="1100"/>
            </a:lvl2pPr>
            <a:lvl3pPr marL="130149" indent="-87296">
              <a:defRPr sz="1100"/>
            </a:lvl3pPr>
            <a:lvl4pPr marL="130149" indent="-87296">
              <a:defRPr sz="1100" baseline="0"/>
            </a:lvl4pPr>
            <a:lvl5pPr marL="130149" indent="-87296">
              <a:defRPr sz="1100" baseline="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4011840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 uten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176" y="616203"/>
            <a:ext cx="8228030" cy="353861"/>
          </a:xfrm>
        </p:spPr>
        <p:txBody>
          <a:bodyPr anchor="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6FAA5-55F4-4F66-933F-53D73FD1646A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83" y="6366916"/>
            <a:ext cx="1764019" cy="491085"/>
          </a:xfrm>
          <a:prstGeom prst="rect">
            <a:avLst/>
          </a:prstGeom>
        </p:spPr>
      </p:pic>
      <p:sp>
        <p:nvSpPr>
          <p:cNvPr id="13" name="Plassholder for tabell 12"/>
          <p:cNvSpPr>
            <a:spLocks noGrp="1"/>
          </p:cNvSpPr>
          <p:nvPr>
            <p:ph type="tbl" sz="quarter" idx="13"/>
          </p:nvPr>
        </p:nvSpPr>
        <p:spPr>
          <a:xfrm>
            <a:off x="460173" y="1618033"/>
            <a:ext cx="8228031" cy="4555581"/>
          </a:xfrm>
          <a:solidFill>
            <a:schemeClr val="accent3"/>
          </a:solidFill>
        </p:spPr>
        <p:txBody>
          <a:bodyPr tIns="323974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b-NO" smtClean="0"/>
              <a:t>Klikk ikonet for å legge til en tabell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887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6096161" y="0"/>
            <a:ext cx="3047839" cy="68580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45" tIns="20573" rIns="41145" bIns="20573" rtlCol="0" anchor="ctr"/>
          <a:lstStyle/>
          <a:p>
            <a:pPr algn="ctr" defTabSz="767965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175" y="616203"/>
            <a:ext cx="5403797" cy="353861"/>
          </a:xfrm>
        </p:spPr>
        <p:txBody>
          <a:bodyPr anchor="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FA606-992B-429C-8A86-7A5272B900FA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83" y="6366916"/>
            <a:ext cx="1764019" cy="491085"/>
          </a:xfrm>
          <a:prstGeom prst="rect">
            <a:avLst/>
          </a:prstGeom>
        </p:spPr>
      </p:pic>
      <p:sp>
        <p:nvSpPr>
          <p:cNvPr id="12" name="Plassholder for diagram 9"/>
          <p:cNvSpPr>
            <a:spLocks noGrp="1"/>
          </p:cNvSpPr>
          <p:nvPr>
            <p:ph type="chart" sz="quarter" idx="14"/>
          </p:nvPr>
        </p:nvSpPr>
        <p:spPr>
          <a:xfrm>
            <a:off x="460174" y="1618033"/>
            <a:ext cx="5403797" cy="4555581"/>
          </a:xfrm>
          <a:solidFill>
            <a:schemeClr val="accent3"/>
          </a:solidFill>
        </p:spPr>
        <p:txBody>
          <a:bodyPr tIns="323974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b-NO" smtClean="0"/>
              <a:t>Klikk ikonet for å legge til et diagram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5"/>
          </p:nvPr>
        </p:nvSpPr>
        <p:spPr>
          <a:xfrm>
            <a:off x="6338728" y="1618033"/>
            <a:ext cx="2349477" cy="4555581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100" b="1"/>
            </a:lvl1pPr>
            <a:lvl2pPr marL="129590" indent="-129590">
              <a:buClr>
                <a:srgbClr val="009BFF"/>
              </a:buClr>
              <a:buFont typeface="Arial" panose="020B0604020202020204" pitchFamily="34" charset="0"/>
              <a:buChar char="•"/>
              <a:defRPr sz="1100"/>
            </a:lvl2pPr>
            <a:lvl3pPr marL="130149" indent="-87296">
              <a:defRPr sz="1100"/>
            </a:lvl3pPr>
            <a:lvl4pPr marL="130149" indent="-87296">
              <a:defRPr sz="1100" baseline="0"/>
            </a:lvl4pPr>
            <a:lvl5pPr marL="130149" indent="-87296">
              <a:defRPr sz="1100" baseline="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053027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 og fig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6096161" y="0"/>
            <a:ext cx="3047839" cy="68580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45" tIns="20573" rIns="41145" bIns="20573" rtlCol="0" anchor="ctr"/>
          <a:lstStyle/>
          <a:p>
            <a:pPr algn="ctr" defTabSz="767965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2251-10F7-4345-822B-81AA89838013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83" y="6366916"/>
            <a:ext cx="1764019" cy="491085"/>
          </a:xfrm>
          <a:prstGeom prst="rect">
            <a:avLst/>
          </a:prstGeom>
        </p:spPr>
      </p:pic>
      <p:sp>
        <p:nvSpPr>
          <p:cNvPr id="10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338728" y="1618033"/>
            <a:ext cx="2349477" cy="4555581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100" b="1"/>
            </a:lvl1pPr>
            <a:lvl2pPr marL="129590" indent="-129590">
              <a:buClr>
                <a:srgbClr val="009BFF"/>
              </a:buClr>
              <a:buFont typeface="Arial" panose="020B0604020202020204" pitchFamily="34" charset="0"/>
              <a:buChar char="•"/>
              <a:defRPr sz="1100"/>
            </a:lvl2pPr>
            <a:lvl3pPr marL="130149" indent="-87296">
              <a:defRPr sz="1100"/>
            </a:lvl3pPr>
            <a:lvl4pPr marL="130149" indent="-87296">
              <a:defRPr sz="1100" baseline="0"/>
            </a:lvl4pPr>
            <a:lvl5pPr marL="130149" indent="-87296">
              <a:defRPr sz="1100" baseline="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6095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6851104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19DF-800C-4DCE-AE25-4C0BF1E2F379}" type="datetime1">
              <a:rPr lang="nb-NO" smtClean="0"/>
              <a:t>25.08.2016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8" descr="JBVLogo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828"/>
            <a:ext cx="17526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63" y="0"/>
            <a:ext cx="1509025" cy="8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32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ed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6096161" y="0"/>
            <a:ext cx="3047839" cy="68580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45" tIns="20573" rIns="41145" bIns="20573" rtlCol="0" anchor="ctr"/>
          <a:lstStyle/>
          <a:p>
            <a:pPr algn="ctr" defTabSz="767965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2F284-21E0-42E0-BBAF-59BED3616A46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83" y="6366916"/>
            <a:ext cx="1764019" cy="491085"/>
          </a:xfrm>
          <a:prstGeom prst="rect">
            <a:avLst/>
          </a:prstGeom>
        </p:spPr>
      </p:pic>
      <p:sp>
        <p:nvSpPr>
          <p:cNvPr id="10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338728" y="1618033"/>
            <a:ext cx="2349477" cy="4555581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100" b="1"/>
            </a:lvl1pPr>
            <a:lvl2pPr marL="129590" indent="-129590">
              <a:buClr>
                <a:schemeClr val="accent2"/>
              </a:buClr>
              <a:buFont typeface="Arial" panose="020B0604020202020204" pitchFamily="34" charset="0"/>
              <a:buChar char="•"/>
              <a:defRPr sz="1100"/>
            </a:lvl2pPr>
            <a:lvl3pPr marL="130149" indent="-87296">
              <a:defRPr sz="1100"/>
            </a:lvl3pPr>
            <a:lvl4pPr marL="130149" indent="-87296">
              <a:defRPr sz="1100" baseline="0"/>
            </a:lvl4pPr>
            <a:lvl5pPr marL="130149" indent="-87296">
              <a:defRPr sz="1100" baseline="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69205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5ADC-101A-4615-81EC-45A70487BDEE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21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3730-2E2E-4DA1-9ABB-9825F8464089}" type="datetime1">
              <a:rPr lang="nb-NO" smtClean="0">
                <a:solidFill>
                  <a:prstClr val="black"/>
                </a:solidFill>
              </a:rPr>
              <a:pPr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0174" y="201432"/>
            <a:ext cx="5403797" cy="138514"/>
          </a:xfr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83AF-4B72-40C9-B676-9C72A38C4BD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7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82" y="0"/>
            <a:ext cx="1764019" cy="493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298697"/>
            <a:ext cx="6696837" cy="415531"/>
          </a:xfrm>
        </p:spPr>
        <p:txBody>
          <a:bodyPr wrap="square" anchor="b">
            <a:spAutoFit/>
          </a:bodyPr>
          <a:lstStyle>
            <a:lvl1pPr algn="l">
              <a:defRPr sz="27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1834361"/>
            <a:ext cx="6696837" cy="26449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3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685855" y="2235188"/>
            <a:ext cx="6696837" cy="197316"/>
          </a:xfrm>
        </p:spPr>
        <p:txBody>
          <a:bodyPr>
            <a:sp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58499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9142412" cy="6172571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767965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3" name="Plassholder for media 2"/>
          <p:cNvSpPr>
            <a:spLocks noGrp="1"/>
          </p:cNvSpPr>
          <p:nvPr>
            <p:ph type="media" sz="quarter" idx="10" hasCustomPrompt="1"/>
          </p:nvPr>
        </p:nvSpPr>
        <p:spPr>
          <a:xfrm>
            <a:off x="1" y="0"/>
            <a:ext cx="9143555" cy="6173343"/>
          </a:xfrm>
        </p:spPr>
        <p:txBody>
          <a:bodyPr tIns="2519496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Sett inn video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705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301E-0F2A-462E-ABF8-C473112D439E}" type="datetime1">
              <a:rPr lang="nb-NO" smtClean="0"/>
              <a:t>25.08.2016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8" descr="JBVLogo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828"/>
            <a:ext cx="17526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8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96EB-D4A7-4845-B736-9E671269FDEB}" type="datetime1">
              <a:rPr lang="nb-NO" smtClean="0"/>
              <a:t>25.08.2016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44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D28A-37E5-4FCF-B128-08AAE27387B9}" type="datetime1">
              <a:rPr lang="nb-NO" smtClean="0"/>
              <a:t>25.08.2016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97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B5AC-E21F-4B49-8F21-484A38DD1579}" type="datetime1">
              <a:rPr lang="nb-NO" smtClean="0"/>
              <a:t>25.08.2016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608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6F66-C368-4485-AC79-F596998CF707}" type="datetime1">
              <a:rPr lang="nb-NO" smtClean="0"/>
              <a:t>25.08.2016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61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B9EF-1FFF-4B27-BF7E-5F708E481530}" type="datetime1">
              <a:rPr lang="nb-NO" smtClean="0"/>
              <a:t>25.08.2016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242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97B5-2854-41F4-BF2E-CBC9BC4B8BC9}" type="datetime1">
              <a:rPr lang="nb-NO" smtClean="0"/>
              <a:t>25.08.2016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109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78B2E-70B1-4A6B-8869-F6033270A403}" type="datetime1">
              <a:rPr lang="nb-NO" smtClean="0"/>
              <a:t>25.08.2016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D46D-AF8A-4822-BB14-C57A13A446E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8" descr="JBVLogo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828"/>
            <a:ext cx="17526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40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jbv_pres" hidden="1"/>
          <p:cNvSpPr/>
          <p:nvPr/>
        </p:nvSpPr>
        <p:spPr>
          <a:xfrm>
            <a:off x="0" y="0"/>
            <a:ext cx="9144000" cy="68048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45" tIns="20573" rIns="41145" bIns="20573" rtlCol="0" anchor="ctr"/>
          <a:lstStyle/>
          <a:p>
            <a:pPr algn="ctr" defTabSz="767965"/>
            <a:endParaRPr lang="nb-NO" sz="1500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83" y="6366916"/>
            <a:ext cx="1764019" cy="4910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176" y="1565067"/>
            <a:ext cx="8228030" cy="35386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176" y="2162326"/>
            <a:ext cx="8228030" cy="40112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174" y="6336627"/>
            <a:ext cx="2057400" cy="1385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pPr defTabSz="767965"/>
            <a:fld id="{B6459D21-977B-4901-9A65-696E31781F27}" type="datetime1">
              <a:rPr lang="nb-NO" smtClean="0">
                <a:solidFill>
                  <a:prstClr val="black"/>
                </a:solidFill>
              </a:rPr>
              <a:pPr defTabSz="767965"/>
              <a:t>25.08.2016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0174" y="201432"/>
            <a:ext cx="4111469" cy="1385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pPr defTabSz="767965"/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174" y="6475141"/>
            <a:ext cx="2057400" cy="1385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pPr defTabSz="767965"/>
            <a:r>
              <a:rPr lang="nb-NO" dirty="0" smtClean="0">
                <a:solidFill>
                  <a:prstClr val="black"/>
                </a:solidFill>
              </a:rPr>
              <a:t>side </a:t>
            </a:r>
            <a:fld id="{554083AF-4B72-40C9-B676-9C72A38C4BDF}" type="slidenum">
              <a:rPr lang="nb-NO" smtClean="0">
                <a:solidFill>
                  <a:prstClr val="black"/>
                </a:solidFill>
              </a:rPr>
              <a:pPr defTabSz="767965"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3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l" defTabSz="914235" rtl="0" eaLnBrk="1" latinLnBrk="0" hangingPunct="1">
        <a:lnSpc>
          <a:spcPct val="100000"/>
        </a:lnSpc>
        <a:spcBef>
          <a:spcPts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186" indent="-178186" algn="l" defTabSz="914235" rtl="0" eaLnBrk="1" latinLnBrk="0" hangingPunct="1">
        <a:lnSpc>
          <a:spcPct val="114000"/>
        </a:lnSpc>
        <a:spcBef>
          <a:spcPts val="0"/>
        </a:spcBef>
        <a:buClr>
          <a:srgbClr val="009BFF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85961" indent="-178186" algn="l" defTabSz="914235" rtl="0" eaLnBrk="1" latinLnBrk="0" hangingPunct="1">
        <a:lnSpc>
          <a:spcPct val="114000"/>
        </a:lnSpc>
        <a:spcBef>
          <a:spcPts val="0"/>
        </a:spcBef>
        <a:buClr>
          <a:schemeClr val="tx1"/>
        </a:buClr>
        <a:buFont typeface="Calibri" panose="020F0502020204030204" pitchFamily="34" charset="0"/>
        <a:buChar char="̶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09935" indent="-177865" algn="l" defTabSz="914235" rtl="0" eaLnBrk="1" latinLnBrk="0" hangingPunct="1">
        <a:lnSpc>
          <a:spcPct val="114000"/>
        </a:lnSpc>
        <a:spcBef>
          <a:spcPts val="0"/>
        </a:spcBef>
        <a:buClr>
          <a:schemeClr val="tx1"/>
        </a:buClr>
        <a:buFont typeface="Calibri" panose="020F0502020204030204" pitchFamily="34" charset="0"/>
        <a:buChar char="̶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14902" indent="-177865" algn="l" defTabSz="914235" rtl="0" eaLnBrk="1" latinLnBrk="0" hangingPunct="1">
        <a:lnSpc>
          <a:spcPct val="114000"/>
        </a:lnSpc>
        <a:spcBef>
          <a:spcPts val="0"/>
        </a:spcBef>
        <a:buClr>
          <a:schemeClr val="tx1"/>
        </a:buClr>
        <a:buFont typeface="Calibri" panose="020F0502020204030204" pitchFamily="34" charset="0"/>
        <a:buChar char="̶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869" indent="-177865" algn="l" defTabSz="914235" rtl="0" eaLnBrk="1" latinLnBrk="0" hangingPunct="1">
        <a:lnSpc>
          <a:spcPct val="114000"/>
        </a:lnSpc>
        <a:spcBef>
          <a:spcPts val="0"/>
        </a:spcBef>
        <a:buClr>
          <a:schemeClr val="tx1"/>
        </a:buClr>
        <a:buFont typeface="Calibri" panose="020F0502020204030204" pitchFamily="34" charset="0"/>
        <a:buChar char="̶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5" indent="-228558" algn="l" defTabSz="9142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3" indent="-228558" algn="l" defTabSz="9142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0" indent="-228558" algn="l" defTabSz="9142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8" indent="-228558" algn="l" defTabSz="9142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4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2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39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799" userDrawn="1">
          <p15:clr>
            <a:srgbClr val="F26B43"/>
          </p15:clr>
        </p15:guide>
        <p15:guide id="2" pos="63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ARB\Illustrasjoner\E16_Anb_Alt_Kongens_utsik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03557"/>
            <a:ext cx="9141271" cy="514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kstSylinder 1"/>
          <p:cNvSpPr txBox="1"/>
          <p:nvPr/>
        </p:nvSpPr>
        <p:spPr>
          <a:xfrm>
            <a:off x="0" y="563284"/>
            <a:ext cx="91346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400" b="1" spc="600" dirty="0" smtClean="0">
                <a:solidFill>
                  <a:srgbClr val="1F497D">
                    <a:lumMod val="75000"/>
                  </a:srgbClr>
                </a:solidFill>
              </a:rPr>
              <a:t>Fellesprosjektet</a:t>
            </a:r>
          </a:p>
          <a:p>
            <a:pPr algn="ctr"/>
            <a:r>
              <a:rPr lang="nb-NO" sz="4400" b="1" spc="600" dirty="0" smtClean="0">
                <a:solidFill>
                  <a:srgbClr val="1F497D">
                    <a:lumMod val="75000"/>
                  </a:srgbClr>
                </a:solidFill>
              </a:rPr>
              <a:t>RINGERIKSBANEN</a:t>
            </a:r>
            <a:r>
              <a:rPr lang="nb-NO" sz="4400" b="1" spc="600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nb-NO" sz="4400" b="1" spc="600" dirty="0" smtClean="0">
                <a:solidFill>
                  <a:srgbClr val="1F497D">
                    <a:lumMod val="75000"/>
                  </a:srgbClr>
                </a:solidFill>
              </a:rPr>
              <a:t>og E16</a:t>
            </a:r>
            <a:endParaRPr lang="nb-NO" sz="4400" b="1" spc="600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nb-NO" sz="2100" u="sng" spc="300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nb-NO" sz="2100" u="sng" spc="300" dirty="0" smtClean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endParaRPr lang="nb-NO" u="sng" spc="300" dirty="0" smtClean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endParaRPr lang="nb-NO" u="sng" spc="3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endParaRPr lang="nb-NO" u="sng" spc="300" dirty="0" smtClean="0">
              <a:solidFill>
                <a:prstClr val="white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07504" y="5445224"/>
            <a:ext cx="9134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spc="300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Planverksteder i uke 34 2016</a:t>
            </a:r>
          </a:p>
        </p:txBody>
      </p:sp>
    </p:spTree>
    <p:extLst>
      <p:ext uri="{BB962C8B-B14F-4D97-AF65-F5344CB8AC3E}">
        <p14:creationId xmlns:p14="http://schemas.microsoft.com/office/powerpoint/2010/main" val="709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10</a:t>
            </a:fld>
            <a:endParaRPr lang="nb-NO"/>
          </a:p>
        </p:txBody>
      </p:sp>
      <p:pic>
        <p:nvPicPr>
          <p:cNvPr id="1026" name="Picture 2" descr="C:\Users\sorgak\AppData\Local\Microsoft\Windows\Temporary Internet Files\Content.Outlook\BPW5WPR5\Folkemøte_Hole_A0_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" b="34418"/>
          <a:stretch/>
        </p:blipFill>
        <p:spPr bwMode="auto">
          <a:xfrm>
            <a:off x="1237185" y="0"/>
            <a:ext cx="709393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6228184" y="2204864"/>
            <a:ext cx="1944216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Utkast avgrensing av planområdet pr. 25.08.2016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96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Planprosessen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Reguleringsplan </a:t>
            </a:r>
          </a:p>
          <a:p>
            <a:r>
              <a:rPr lang="nb-NO" dirty="0" smtClean="0"/>
              <a:t>Plan- og bygningsloven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11</a:t>
            </a:fld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13491" r="8705" b="8328"/>
          <a:stretch/>
        </p:blipFill>
        <p:spPr bwMode="auto">
          <a:xfrm>
            <a:off x="3485397" y="2809782"/>
            <a:ext cx="5658603" cy="40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467544" y="6021289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Eksempel: Reguleringsplan Fellesprosjektet Dovrebanen og E6 i Stange kommune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42399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6851104" cy="1728192"/>
          </a:xfrm>
        </p:spPr>
        <p:txBody>
          <a:bodyPr/>
          <a:lstStyle/>
          <a:p>
            <a:r>
              <a:rPr lang="nb-NO" b="1" dirty="0" smtClean="0"/>
              <a:t>Planprogram?</a:t>
            </a:r>
            <a:br>
              <a:rPr lang="nb-NO" b="1" dirty="0" smtClean="0"/>
            </a:br>
            <a:r>
              <a:rPr lang="nb-NO" sz="2400" b="1" dirty="0" smtClean="0"/>
              <a:t>Beskriver hva som skal </a:t>
            </a:r>
            <a:r>
              <a:rPr lang="nb-NO" sz="2400" b="1" dirty="0" err="1" smtClean="0"/>
              <a:t>konsekvensutredes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nb-NO" dirty="0"/>
          </a:p>
          <a:p>
            <a:pPr lvl="0"/>
            <a:r>
              <a:rPr lang="nb-NO" dirty="0"/>
              <a:t>Redegjøre for formålet med </a:t>
            </a:r>
            <a:r>
              <a:rPr lang="nb-NO" dirty="0" smtClean="0"/>
              <a:t>planarbeidet</a:t>
            </a:r>
            <a:endParaRPr lang="nb-NO" dirty="0"/>
          </a:p>
          <a:p>
            <a:pPr lvl="0"/>
            <a:r>
              <a:rPr lang="nb-NO" dirty="0"/>
              <a:t>Beskrive </a:t>
            </a:r>
            <a:r>
              <a:rPr lang="nb-NO" dirty="0" smtClean="0"/>
              <a:t>alternativet </a:t>
            </a:r>
            <a:r>
              <a:rPr lang="nb-NO" dirty="0"/>
              <a:t>som skal utredes</a:t>
            </a:r>
          </a:p>
          <a:p>
            <a:pPr lvl="0"/>
            <a:r>
              <a:rPr lang="nb-NO" dirty="0"/>
              <a:t>Beskrive hvilke problemstillinger som vil bli belyst/utredet</a:t>
            </a:r>
          </a:p>
          <a:p>
            <a:pPr lvl="0"/>
            <a:r>
              <a:rPr lang="nb-NO" dirty="0"/>
              <a:t>Skal være tilpasset omfanget av og nivået på planarbeidet </a:t>
            </a:r>
          </a:p>
          <a:p>
            <a:pPr lvl="0"/>
            <a:r>
              <a:rPr lang="nb-NO" dirty="0"/>
              <a:t>Beskrive opplegg for informasjon og medvirkning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60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5627712" cy="1872208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Tiltaket vil ha både </a:t>
            </a:r>
            <a:r>
              <a:rPr lang="nb-NO" b="1" dirty="0"/>
              <a:t>positive og negative lokale konsekvenser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9552" y="2492897"/>
            <a:ext cx="8229600" cy="4176464"/>
          </a:xfrm>
        </p:spPr>
        <p:txBody>
          <a:bodyPr/>
          <a:lstStyle/>
          <a:p>
            <a:r>
              <a:rPr lang="nb-NO" dirty="0" smtClean="0"/>
              <a:t>Konsekvensutredningen skal beskrive dette</a:t>
            </a:r>
          </a:p>
          <a:p>
            <a:r>
              <a:rPr lang="nb-NO" dirty="0" smtClean="0"/>
              <a:t>Avbøtende tiltak beskrives</a:t>
            </a:r>
          </a:p>
          <a:p>
            <a:r>
              <a:rPr lang="nb-NO" dirty="0" smtClean="0"/>
              <a:t>I dag: </a:t>
            </a:r>
            <a:r>
              <a:rPr lang="nb-NO" dirty="0"/>
              <a:t>I</a:t>
            </a:r>
            <a:r>
              <a:rPr lang="nb-NO" dirty="0" smtClean="0"/>
              <a:t>nformere </a:t>
            </a:r>
            <a:r>
              <a:rPr lang="nb-NO" dirty="0"/>
              <a:t>om planarbeidet og </a:t>
            </a:r>
            <a:r>
              <a:rPr lang="nb-NO" dirty="0" smtClean="0"/>
              <a:t>innhente informasjon </a:t>
            </a:r>
            <a:r>
              <a:rPr lang="nb-NO" dirty="0"/>
              <a:t>og synspunkt til planprogrammet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0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5987752" cy="1143000"/>
          </a:xfrm>
        </p:spPr>
        <p:txBody>
          <a:bodyPr>
            <a:normAutofit/>
          </a:bodyPr>
          <a:lstStyle/>
          <a:p>
            <a:r>
              <a:rPr lang="nb-NO" sz="3200" b="1" dirty="0"/>
              <a:t>Noen sentrale </a:t>
            </a:r>
            <a:r>
              <a:rPr lang="nb-NO" sz="3200" b="1" dirty="0" err="1"/>
              <a:t>utredningstema</a:t>
            </a:r>
            <a:endParaRPr lang="nb-NO" sz="32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Arkeologi – kartlegging pågår, også under </a:t>
            </a:r>
            <a:r>
              <a:rPr lang="nb-NO" dirty="0" smtClean="0"/>
              <a:t>vann</a:t>
            </a:r>
          </a:p>
          <a:p>
            <a:pPr lvl="1"/>
            <a:r>
              <a:rPr lang="nb-NO" dirty="0" smtClean="0"/>
              <a:t>Gjort et funn!</a:t>
            </a:r>
            <a:endParaRPr lang="nb-NO" dirty="0"/>
          </a:p>
          <a:p>
            <a:r>
              <a:rPr lang="nb-NO" dirty="0"/>
              <a:t>Økologisk kompensasjon – kartlegging pågår</a:t>
            </a:r>
          </a:p>
          <a:p>
            <a:r>
              <a:rPr lang="nb-NO" dirty="0"/>
              <a:t>Jordvern – kompensasjon – eget prosjekt</a:t>
            </a:r>
          </a:p>
          <a:p>
            <a:r>
              <a:rPr lang="nb-NO" dirty="0"/>
              <a:t>Flomfare, </a:t>
            </a:r>
            <a:r>
              <a:rPr lang="nb-NO" dirty="0" smtClean="0"/>
              <a:t>kryssing </a:t>
            </a:r>
            <a:r>
              <a:rPr lang="nb-NO" dirty="0"/>
              <a:t>av </a:t>
            </a:r>
            <a:r>
              <a:rPr lang="nb-NO" dirty="0" err="1"/>
              <a:t>Storelva</a:t>
            </a:r>
            <a:r>
              <a:rPr lang="nb-NO" dirty="0"/>
              <a:t> og Mælingen. Bru eller fylling?</a:t>
            </a:r>
          </a:p>
          <a:p>
            <a:r>
              <a:rPr lang="nb-NO" dirty="0"/>
              <a:t>Friluftsliv. Avbøtende tiltak nær </a:t>
            </a:r>
            <a:r>
              <a:rPr lang="nb-NO" dirty="0" smtClean="0"/>
              <a:t>traséen</a:t>
            </a:r>
            <a:r>
              <a:rPr lang="nb-NO" dirty="0"/>
              <a:t>. Eget prosjekt for mulig kompensasjon</a:t>
            </a:r>
          </a:p>
          <a:p>
            <a:r>
              <a:rPr lang="nb-NO" dirty="0"/>
              <a:t>Vannutskifting gjennom Kroksund. Effekter av bruer og fyllinger. Åpne dagens fylling?</a:t>
            </a:r>
          </a:p>
          <a:p>
            <a:r>
              <a:rPr lang="nb-NO" dirty="0"/>
              <a:t>Deponi/lagring av overskuddsmasser</a:t>
            </a:r>
          </a:p>
          <a:p>
            <a:r>
              <a:rPr lang="nb-NO" dirty="0" smtClean="0"/>
              <a:t>Grunnundersøkelser </a:t>
            </a:r>
            <a:r>
              <a:rPr lang="nb-NO" dirty="0"/>
              <a:t>– påvirker </a:t>
            </a:r>
            <a:r>
              <a:rPr lang="nb-NO" dirty="0" smtClean="0"/>
              <a:t>trasévalg</a:t>
            </a:r>
          </a:p>
          <a:p>
            <a:r>
              <a:rPr lang="nb-NO" dirty="0" smtClean="0"/>
              <a:t>Sundvollen stasjon</a:t>
            </a:r>
          </a:p>
          <a:p>
            <a:pPr lvl="1"/>
            <a:r>
              <a:rPr lang="nb-NO" dirty="0" smtClean="0"/>
              <a:t>Parallelloppdrag sammen med kommunen om visjoner for Sundvollen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751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6059760" cy="1143000"/>
          </a:xfrm>
        </p:spPr>
        <p:txBody>
          <a:bodyPr/>
          <a:lstStyle/>
          <a:p>
            <a:r>
              <a:rPr lang="nb-NO" b="1" dirty="0" smtClean="0"/>
              <a:t>Grunnerverv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 smtClean="0"/>
              <a:t>Ikke hovedtemaet for dagens møte </a:t>
            </a:r>
            <a:r>
              <a:rPr lang="nb-NO" dirty="0" smtClean="0">
                <a:sym typeface="Wingdings" panose="05000000000000000000" pitchFamily="2" charset="2"/>
              </a:rPr>
              <a:t>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Sentralt i den videre prosessen 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Vil starte dialogen med grunneiere i løpet av sommerhalvåret 2017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Brosjyre om grunnerverv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Oppfordrer til engasjement i </a:t>
            </a: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    grunneierlaget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Vår </a:t>
            </a:r>
            <a:r>
              <a:rPr lang="nb-NO" dirty="0" err="1" smtClean="0">
                <a:sym typeface="Wingdings" panose="05000000000000000000" pitchFamily="2" charset="2"/>
              </a:rPr>
              <a:t>grunnerverver</a:t>
            </a:r>
            <a:r>
              <a:rPr lang="nb-NO" dirty="0" smtClean="0">
                <a:sym typeface="Wingdings" panose="05000000000000000000" pitchFamily="2" charset="2"/>
              </a:rPr>
              <a:t>, Dagrun Kulbotten, </a:t>
            </a: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     er med i dag 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15</a:t>
            </a:fld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51782"/>
            <a:ext cx="2442554" cy="300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5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16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t="2450" r="5173"/>
          <a:stretch/>
        </p:blipFill>
        <p:spPr>
          <a:xfrm rot="5400000">
            <a:off x="703080" y="1087520"/>
            <a:ext cx="6858000" cy="46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116632"/>
            <a:ext cx="6347792" cy="1080120"/>
          </a:xfrm>
        </p:spPr>
        <p:txBody>
          <a:bodyPr>
            <a:normAutofit/>
          </a:bodyPr>
          <a:lstStyle/>
          <a:p>
            <a:r>
              <a:rPr lang="nb-NO" sz="3600" b="1" dirty="0" smtClean="0"/>
              <a:t>Framdrift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17</a:t>
            </a:fld>
            <a:endParaRPr lang="nb-NO"/>
          </a:p>
        </p:txBody>
      </p:sp>
      <p:grpSp>
        <p:nvGrpSpPr>
          <p:cNvPr id="5" name="Gruppe 4"/>
          <p:cNvGrpSpPr/>
          <p:nvPr/>
        </p:nvGrpSpPr>
        <p:grpSpPr>
          <a:xfrm>
            <a:off x="539552" y="876852"/>
            <a:ext cx="8076327" cy="5544616"/>
            <a:chOff x="1524264" y="1397441"/>
            <a:chExt cx="6871343" cy="4064706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4023019602"/>
                </p:ext>
              </p:extLst>
            </p:nvPr>
          </p:nvGraphicFramePr>
          <p:xfrm>
            <a:off x="1524264" y="1397441"/>
            <a:ext cx="6097059" cy="40647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7" name="Gruppe 6"/>
            <p:cNvGrpSpPr/>
            <p:nvPr/>
          </p:nvGrpSpPr>
          <p:grpSpPr>
            <a:xfrm>
              <a:off x="7424057" y="1943098"/>
              <a:ext cx="971550" cy="718457"/>
              <a:chOff x="7424057" y="1943098"/>
              <a:chExt cx="971550" cy="718457"/>
            </a:xfrm>
          </p:grpSpPr>
          <p:sp>
            <p:nvSpPr>
              <p:cNvPr id="15" name="Ellipse 14"/>
              <p:cNvSpPr/>
              <p:nvPr/>
            </p:nvSpPr>
            <p:spPr>
              <a:xfrm>
                <a:off x="7424057" y="1943098"/>
                <a:ext cx="742950" cy="71845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TekstSylinder 15"/>
              <p:cNvSpPr txBox="1"/>
              <p:nvPr/>
            </p:nvSpPr>
            <p:spPr>
              <a:xfrm>
                <a:off x="7505700" y="2163826"/>
                <a:ext cx="889907" cy="2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600" dirty="0"/>
                  <a:t>2016</a:t>
                </a:r>
              </a:p>
            </p:txBody>
          </p:sp>
        </p:grpSp>
        <p:grpSp>
          <p:nvGrpSpPr>
            <p:cNvPr id="8" name="Gruppe 7"/>
            <p:cNvGrpSpPr/>
            <p:nvPr/>
          </p:nvGrpSpPr>
          <p:grpSpPr>
            <a:xfrm>
              <a:off x="7424057" y="3418113"/>
              <a:ext cx="971549" cy="718457"/>
              <a:chOff x="7424057" y="3418113"/>
              <a:chExt cx="971549" cy="718457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7424057" y="3418113"/>
                <a:ext cx="742950" cy="71845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TekstSylinder 13"/>
              <p:cNvSpPr txBox="1"/>
              <p:nvPr/>
            </p:nvSpPr>
            <p:spPr>
              <a:xfrm>
                <a:off x="7505699" y="3557201"/>
                <a:ext cx="889907" cy="428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600" dirty="0"/>
                  <a:t>2017-2018</a:t>
                </a:r>
              </a:p>
            </p:txBody>
          </p:sp>
        </p:grpSp>
        <p:grpSp>
          <p:nvGrpSpPr>
            <p:cNvPr id="9" name="Gruppe 8"/>
            <p:cNvGrpSpPr/>
            <p:nvPr/>
          </p:nvGrpSpPr>
          <p:grpSpPr>
            <a:xfrm>
              <a:off x="7424057" y="4476749"/>
              <a:ext cx="914400" cy="718457"/>
              <a:chOff x="7424057" y="4476749"/>
              <a:chExt cx="914400" cy="718457"/>
            </a:xfrm>
          </p:grpSpPr>
          <p:sp>
            <p:nvSpPr>
              <p:cNvPr id="10" name="Ellipse 9"/>
              <p:cNvSpPr/>
              <p:nvPr/>
            </p:nvSpPr>
            <p:spPr>
              <a:xfrm>
                <a:off x="7424057" y="4476749"/>
                <a:ext cx="742950" cy="71845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" name="TekstSylinder 10"/>
              <p:cNvSpPr txBox="1"/>
              <p:nvPr/>
            </p:nvSpPr>
            <p:spPr>
              <a:xfrm>
                <a:off x="7448550" y="4697477"/>
                <a:ext cx="889907" cy="2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600" dirty="0"/>
                  <a:t>2019 </a:t>
                </a:r>
              </a:p>
            </p:txBody>
          </p:sp>
          <p:cxnSp>
            <p:nvCxnSpPr>
              <p:cNvPr id="12" name="Rett pil 11"/>
              <p:cNvCxnSpPr/>
              <p:nvPr/>
            </p:nvCxnSpPr>
            <p:spPr>
              <a:xfrm>
                <a:off x="8090808" y="4835976"/>
                <a:ext cx="156483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685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634779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Oppfølging av verkstedet</a:t>
            </a:r>
            <a:endParaRPr lang="nb-NO" sz="32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r>
              <a:rPr lang="nb-NO" dirty="0" smtClean="0"/>
              <a:t>Planprogrammet oversendes kommunaldepartementet ca. 10. september</a:t>
            </a:r>
          </a:p>
          <a:p>
            <a:r>
              <a:rPr lang="nb-NO" dirty="0" smtClean="0"/>
              <a:t>Trolig høring i oktober – november</a:t>
            </a:r>
          </a:p>
          <a:p>
            <a:pPr lvl="1"/>
            <a:r>
              <a:rPr lang="nb-NO" dirty="0" smtClean="0"/>
              <a:t>Vi sender link til alle her som oppgir epostadresse</a:t>
            </a:r>
          </a:p>
          <a:p>
            <a:pPr lvl="1"/>
            <a:r>
              <a:rPr lang="nb-NO" dirty="0" smtClean="0"/>
              <a:t>Rapport fra dette verkstedet likeså</a:t>
            </a:r>
          </a:p>
          <a:p>
            <a:r>
              <a:rPr lang="nb-NO" dirty="0" smtClean="0"/>
              <a:t>Åpne folkemøter i samband med høringa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06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Vegen videre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Arbeid med reguleringsplanen</a:t>
            </a:r>
          </a:p>
          <a:p>
            <a:r>
              <a:rPr lang="nb-NO" dirty="0" smtClean="0"/>
              <a:t>Åpne kontordager</a:t>
            </a:r>
          </a:p>
          <a:p>
            <a:r>
              <a:rPr lang="nb-NO" dirty="0" smtClean="0"/>
              <a:t>Møter med grunneierlag og velforeninger</a:t>
            </a:r>
          </a:p>
          <a:p>
            <a:r>
              <a:rPr lang="nb-NO" dirty="0" smtClean="0"/>
              <a:t>Møte med grunneiere</a:t>
            </a:r>
          </a:p>
          <a:p>
            <a:r>
              <a:rPr lang="nb-NO" dirty="0" smtClean="0"/>
              <a:t>Møter med kommunene</a:t>
            </a:r>
          </a:p>
          <a:p>
            <a:pPr lvl="1"/>
            <a:r>
              <a:rPr lang="nb-NO" dirty="0" smtClean="0"/>
              <a:t>Politisk nivå</a:t>
            </a:r>
          </a:p>
          <a:p>
            <a:pPr lvl="1"/>
            <a:r>
              <a:rPr lang="nb-NO" dirty="0" smtClean="0"/>
              <a:t>Administrativt nivå</a:t>
            </a:r>
          </a:p>
          <a:p>
            <a:r>
              <a:rPr lang="nb-NO" dirty="0" smtClean="0"/>
              <a:t>Kartlegging og utredning som beskrevet i planprogrammet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0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151113"/>
            <a:ext cx="6851104" cy="1143000"/>
          </a:xfrm>
        </p:spPr>
        <p:txBody>
          <a:bodyPr/>
          <a:lstStyle/>
          <a:p>
            <a:r>
              <a:rPr lang="nb-NO" dirty="0" smtClean="0"/>
              <a:t>Bakgrunn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59"/>
            <a:ext cx="3858803" cy="546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6" y="1268759"/>
            <a:ext cx="3780284" cy="541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l høyre 4"/>
          <p:cNvSpPr/>
          <p:nvPr/>
        </p:nvSpPr>
        <p:spPr>
          <a:xfrm>
            <a:off x="4067944" y="37625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 algn="ctr">
              <a:buNone/>
            </a:pPr>
            <a:r>
              <a:rPr lang="nb-NO" dirty="0" smtClean="0"/>
              <a:t>Takk for meg </a:t>
            </a:r>
            <a:r>
              <a:rPr lang="nb-NO" dirty="0" smtClean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20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 noRot="1" noChangeAspec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685802" y="1298729"/>
            <a:ext cx="6696837" cy="415498"/>
          </a:xfrm>
        </p:spPr>
        <p:txBody>
          <a:bodyPr/>
          <a:lstStyle/>
          <a:p>
            <a:r>
              <a:rPr lang="nb-NO" dirty="0" smtClean="0"/>
              <a:t>Fellesprosjekt Ringeriksbanen – E16</a:t>
            </a:r>
            <a:endParaRPr lang="nb-NO" dirty="0"/>
          </a:p>
        </p:txBody>
      </p:sp>
      <p:sp>
        <p:nvSpPr>
          <p:cNvPr id="12" name="Subtitle 11"/>
          <p:cNvSpPr>
            <a:spLocks noGrp="1" noRot="1" noChangeAspec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685802" y="1834361"/>
            <a:ext cx="6696837" cy="263149"/>
          </a:xfrm>
        </p:spPr>
        <p:txBody>
          <a:bodyPr/>
          <a:lstStyle/>
          <a:p>
            <a:r>
              <a:rPr lang="nb-NO" dirty="0" smtClean="0"/>
              <a:t>Arbeidsverksted Hole kommune 25.08.16</a:t>
            </a:r>
            <a:endParaRPr lang="nb-NO" dirty="0"/>
          </a:p>
        </p:txBody>
      </p:sp>
      <p:sp>
        <p:nvSpPr>
          <p:cNvPr id="13" name="Text Placeholder 12"/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685856" y="2235187"/>
            <a:ext cx="6696837" cy="631374"/>
          </a:xfrm>
        </p:spPr>
        <p:txBody>
          <a:bodyPr/>
          <a:lstStyle/>
          <a:p>
            <a:r>
              <a:rPr lang="nb-NO" sz="1200" dirty="0"/>
              <a:t>Nina Rongved, prosjektsjef </a:t>
            </a:r>
            <a:r>
              <a:rPr lang="nb-NO" sz="1200" dirty="0" err="1"/>
              <a:t>Høgkastet</a:t>
            </a:r>
            <a:r>
              <a:rPr lang="nb-NO" sz="1200" dirty="0"/>
              <a:t>/Sundvollen-</a:t>
            </a:r>
            <a:r>
              <a:rPr lang="nb-NO" sz="1200" dirty="0" err="1"/>
              <a:t>Bymoen</a:t>
            </a:r>
            <a:endParaRPr lang="nb-NO" sz="1200" dirty="0"/>
          </a:p>
          <a:p>
            <a:r>
              <a:rPr lang="nb-NO" sz="1200" dirty="0"/>
              <a:t>Terje Andreas Vik, leder </a:t>
            </a:r>
            <a:r>
              <a:rPr lang="nb-NO" sz="1200" dirty="0" smtClean="0"/>
              <a:t>anleggs- </a:t>
            </a:r>
            <a:r>
              <a:rPr lang="nb-NO" sz="1200" dirty="0"/>
              <a:t>og jernbaneteknikk</a:t>
            </a:r>
          </a:p>
          <a:p>
            <a:endParaRPr lang="nb-NO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9"/>
          <a:stretch/>
        </p:blipFill>
        <p:spPr bwMode="auto">
          <a:xfrm>
            <a:off x="1588" y="2984248"/>
            <a:ext cx="9142412" cy="387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3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95786" y="849769"/>
            <a:ext cx="4703567" cy="1061583"/>
          </a:xfrm>
        </p:spPr>
        <p:txBody>
          <a:bodyPr/>
          <a:lstStyle/>
          <a:p>
            <a:r>
              <a:rPr lang="nb-NO" dirty="0" smtClean="0"/>
              <a:t>Status på strekningene 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Høgkastet</a:t>
            </a:r>
            <a:r>
              <a:rPr lang="nb-NO" dirty="0" smtClean="0">
                <a:solidFill>
                  <a:schemeClr val="tx2">
                    <a:lumMod val="75000"/>
                  </a:schemeClr>
                </a:solidFill>
              </a:rPr>
              <a:t>/Sundvollen-</a:t>
            </a:r>
            <a:r>
              <a:rPr lang="nb-NO" dirty="0" err="1" smtClean="0">
                <a:solidFill>
                  <a:schemeClr val="tx2">
                    <a:lumMod val="75000"/>
                  </a:schemeClr>
                </a:solidFill>
              </a:rPr>
              <a:t>Bymoen</a:t>
            </a:r>
            <a:r>
              <a:rPr lang="nb-NO" dirty="0" smtClean="0"/>
              <a:t> og </a:t>
            </a:r>
            <a:r>
              <a:rPr lang="nb-NO" dirty="0" err="1" smtClean="0">
                <a:solidFill>
                  <a:srgbClr val="FF0000"/>
                </a:solidFill>
              </a:rPr>
              <a:t>Bymoen</a:t>
            </a:r>
            <a:r>
              <a:rPr lang="nb-NO" dirty="0" smtClean="0">
                <a:solidFill>
                  <a:srgbClr val="FF0000"/>
                </a:solidFill>
              </a:rPr>
              <a:t>-Helgelandsmoen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2000" b="1" dirty="0" smtClean="0"/>
              <a:t>NAA (Norconsult, Aas-Jakobsen og </a:t>
            </a:r>
            <a:r>
              <a:rPr lang="nb-NO" sz="2000" b="1" dirty="0" err="1" smtClean="0"/>
              <a:t>Asplan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Viak</a:t>
            </a:r>
            <a:r>
              <a:rPr lang="nb-NO" sz="2000" b="1" dirty="0" smtClean="0"/>
              <a:t>) </a:t>
            </a:r>
            <a:r>
              <a:rPr lang="nb-NO" sz="2000" dirty="0" smtClean="0"/>
              <a:t>har startet planlegging/prosjektering basert på tidligere utredninger og rapporter</a:t>
            </a:r>
          </a:p>
          <a:p>
            <a:r>
              <a:rPr lang="nb-NO" sz="2000" dirty="0" smtClean="0"/>
              <a:t>Arkeologiske undersøkelser pågår</a:t>
            </a:r>
          </a:p>
          <a:p>
            <a:r>
              <a:rPr lang="nb-NO" sz="2000" dirty="0" smtClean="0"/>
              <a:t>Nye grunnundersøkelser planlegges og startes høsten 2016</a:t>
            </a:r>
          </a:p>
          <a:p>
            <a:r>
              <a:rPr lang="nb-NO" sz="2000" dirty="0" smtClean="0"/>
              <a:t>Optimaliseringsarbeid med både veg- og jernbanelinjer pågår</a:t>
            </a:r>
          </a:p>
          <a:p>
            <a:r>
              <a:rPr lang="nb-NO" sz="2000" dirty="0" smtClean="0"/>
              <a:t>Utforming og løsninger for Sundvollen stasjon pågår</a:t>
            </a:r>
          </a:p>
          <a:p>
            <a:endParaRPr lang="nb-NO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r="52759"/>
          <a:stretch/>
        </p:blipFill>
        <p:spPr bwMode="auto">
          <a:xfrm>
            <a:off x="1" y="1588"/>
            <a:ext cx="1744414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725086" y="2217170"/>
            <a:ext cx="746106" cy="70403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767888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 rot="20211048">
            <a:off x="155075" y="1453738"/>
            <a:ext cx="746106" cy="9416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767888"/>
            <a:endParaRPr lang="nb-NO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73547" y="845867"/>
            <a:ext cx="6059165" cy="353861"/>
          </a:xfrm>
        </p:spPr>
        <p:txBody>
          <a:bodyPr/>
          <a:lstStyle/>
          <a:p>
            <a:r>
              <a:rPr lang="nb-NO" dirty="0" smtClean="0"/>
              <a:t>Optimalisering av linje for veg og jernbane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124500" y="1397018"/>
            <a:ext cx="5345072" cy="4011290"/>
          </a:xfrm>
        </p:spPr>
        <p:txBody>
          <a:bodyPr/>
          <a:lstStyle/>
          <a:p>
            <a:r>
              <a:rPr lang="nb-NO" sz="1600" dirty="0" smtClean="0"/>
              <a:t>Grunnundersøkelser (dyprenner, berg, </a:t>
            </a:r>
            <a:r>
              <a:rPr lang="nb-NO" sz="1600" dirty="0" err="1" smtClean="0"/>
              <a:t>løsmasser</a:t>
            </a:r>
            <a:r>
              <a:rPr lang="nb-NO" sz="1600" dirty="0" smtClean="0"/>
              <a:t>, i sjø)</a:t>
            </a:r>
          </a:p>
          <a:p>
            <a:r>
              <a:rPr lang="nb-NO" sz="1600" dirty="0" smtClean="0"/>
              <a:t>Anleggsgjennomføring («</a:t>
            </a:r>
            <a:r>
              <a:rPr lang="nb-NO" sz="1600" dirty="0" err="1" smtClean="0"/>
              <a:t>cut</a:t>
            </a:r>
            <a:r>
              <a:rPr lang="nb-NO" sz="1600" dirty="0" smtClean="0"/>
              <a:t> and cover», tverrslag/adkomster, riggområder, utfylling, deponier)</a:t>
            </a:r>
          </a:p>
          <a:p>
            <a:r>
              <a:rPr lang="nb-NO" sz="1600" dirty="0" smtClean="0"/>
              <a:t>Bebyggelse (ulemper i anleggsfasen, innløsing av hus)</a:t>
            </a:r>
          </a:p>
          <a:p>
            <a:r>
              <a:rPr lang="nb-NO" sz="1600" dirty="0" smtClean="0"/>
              <a:t>Ytre miljø (berørte grunneiere, naturmiljø, vannkvalitet, kulturminner, støy)</a:t>
            </a:r>
          </a:p>
          <a:p>
            <a:r>
              <a:rPr lang="nb-NO" sz="1600" dirty="0"/>
              <a:t>Jernbanetekniske føringer (250km/t=&gt;stiv linjeføring både horisontalt og vertikalt</a:t>
            </a:r>
            <a:r>
              <a:rPr lang="nb-NO" sz="1600" dirty="0" smtClean="0"/>
              <a:t>)</a:t>
            </a:r>
          </a:p>
          <a:p>
            <a:r>
              <a:rPr lang="nb-NO" sz="1600" dirty="0" smtClean="0"/>
              <a:t>Linje for veg inkl. bru over Kroksund</a:t>
            </a:r>
          </a:p>
          <a:p>
            <a:pPr marL="0" indent="0">
              <a:buNone/>
            </a:pPr>
            <a:endParaRPr lang="nb-NO" sz="1600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29716" r="6875" b="39722"/>
          <a:stretch/>
        </p:blipFill>
        <p:spPr bwMode="auto">
          <a:xfrm>
            <a:off x="0" y="4601673"/>
            <a:ext cx="9144000" cy="161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9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7589" r="3051" b="18520"/>
          <a:stretch/>
        </p:blipFill>
        <p:spPr>
          <a:xfrm>
            <a:off x="38501" y="1033119"/>
            <a:ext cx="9105500" cy="505891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53752" y="100298"/>
            <a:ext cx="5870011" cy="707722"/>
          </a:xfrm>
        </p:spPr>
        <p:txBody>
          <a:bodyPr/>
          <a:lstStyle/>
          <a:p>
            <a:r>
              <a:rPr lang="nb-NO" dirty="0" smtClean="0"/>
              <a:t>Optimalisering av jernbanelinjen mellom Sundvollen og </a:t>
            </a:r>
            <a:r>
              <a:rPr lang="nb-NO" dirty="0" err="1" smtClean="0"/>
              <a:t>Bymoen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093816" y="1875662"/>
            <a:ext cx="1113904" cy="56742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767888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7109015" y="1656324"/>
            <a:ext cx="930004" cy="6619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767888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323381" y="1374654"/>
            <a:ext cx="1155937" cy="32309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767888"/>
            <a:r>
              <a:rPr lang="nb-NO" sz="1500" dirty="0">
                <a:solidFill>
                  <a:prstClr val="black"/>
                </a:solidFill>
              </a:rPr>
              <a:t>Sundvollen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8131212" y="1354870"/>
            <a:ext cx="903733" cy="32309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767888"/>
            <a:r>
              <a:rPr lang="nb-NO" sz="1500" dirty="0" err="1">
                <a:solidFill>
                  <a:prstClr val="black"/>
                </a:solidFill>
              </a:rPr>
              <a:t>Bymoen</a:t>
            </a:r>
            <a:endParaRPr lang="nb-NO" sz="1500" dirty="0">
              <a:solidFill>
                <a:prstClr val="black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772205" y="4739862"/>
            <a:ext cx="1295946" cy="56742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767888"/>
            <a:endParaRPr lang="nb-NO" sz="1500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287351" y="4555579"/>
            <a:ext cx="777631" cy="60389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767888"/>
            <a:endParaRPr lang="nb-NO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53752" y="454078"/>
            <a:ext cx="5870011" cy="353943"/>
          </a:xfrm>
        </p:spPr>
        <p:txBody>
          <a:bodyPr/>
          <a:lstStyle/>
          <a:p>
            <a:r>
              <a:rPr lang="nb-NO" dirty="0" smtClean="0"/>
              <a:t>Vegbru </a:t>
            </a:r>
            <a:r>
              <a:rPr lang="nb-NO" dirty="0" err="1" smtClean="0"/>
              <a:t>Høgkastet</a:t>
            </a:r>
            <a:r>
              <a:rPr lang="nb-NO" dirty="0" smtClean="0"/>
              <a:t>-Kroksund (alternativer)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8486"/>
          <a:stretch/>
        </p:blipFill>
        <p:spPr>
          <a:xfrm>
            <a:off x="241697" y="1079330"/>
            <a:ext cx="8676815" cy="506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68179" y="1124744"/>
            <a:ext cx="5870011" cy="353861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b-NO" dirty="0" smtClean="0"/>
              <a:t>Plassering av stasjon på Sundvollen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1860258" y="1988840"/>
            <a:ext cx="5345072" cy="4011290"/>
          </a:xfrm>
        </p:spPr>
        <p:txBody>
          <a:bodyPr/>
          <a:lstStyle/>
          <a:p>
            <a:r>
              <a:rPr lang="nb-NO" sz="1800" dirty="0" smtClean="0"/>
              <a:t>Vurdere plassering av stasjonen (horisontalt/vertikalt)</a:t>
            </a:r>
          </a:p>
          <a:p>
            <a:r>
              <a:rPr lang="nb-NO" sz="1800" dirty="0" smtClean="0"/>
              <a:t>Vurdere utforming/størrelse på utfylling</a:t>
            </a:r>
          </a:p>
          <a:p>
            <a:r>
              <a:rPr lang="nb-NO" sz="1800" dirty="0" smtClean="0"/>
              <a:t>Legge til rette for by- og </a:t>
            </a:r>
            <a:r>
              <a:rPr lang="nb-NO" sz="1800" dirty="0" err="1" smtClean="0"/>
              <a:t>knutepunktsutvikling</a:t>
            </a:r>
            <a:r>
              <a:rPr lang="nb-NO" sz="1800" dirty="0" smtClean="0"/>
              <a:t> på Sundvollen (boliger, næring, tilgjengelige arealer mot sjøen, kollektivtilbud, parkering </a:t>
            </a:r>
            <a:r>
              <a:rPr lang="nb-NO" sz="1800" dirty="0" err="1" smtClean="0"/>
              <a:t>etc</a:t>
            </a:r>
            <a:r>
              <a:rPr lang="nb-NO" sz="1800" dirty="0" smtClean="0"/>
              <a:t>)</a:t>
            </a:r>
            <a:endParaRPr lang="nb-NO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18441"/>
          <a:stretch/>
        </p:blipFill>
        <p:spPr bwMode="auto">
          <a:xfrm>
            <a:off x="2" y="4125369"/>
            <a:ext cx="2865647" cy="208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r="11634"/>
          <a:stretch/>
        </p:blipFill>
        <p:spPr bwMode="auto">
          <a:xfrm>
            <a:off x="2865648" y="4127291"/>
            <a:ext cx="3334292" cy="20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2" r="8014"/>
          <a:stretch/>
        </p:blipFill>
        <p:spPr bwMode="auto">
          <a:xfrm>
            <a:off x="6132381" y="4125370"/>
            <a:ext cx="3011619" cy="207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699127" y="4609353"/>
            <a:ext cx="8089883" cy="92311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767888"/>
            <a:r>
              <a:rPr lang="nb-NO" sz="5400" dirty="0">
                <a:solidFill>
                  <a:srgbClr val="C8C8C8">
                    <a:lumMod val="75000"/>
                  </a:srgbClr>
                </a:solidFill>
              </a:rPr>
              <a:t>FORELØPIGE SKISSER</a:t>
            </a:r>
          </a:p>
        </p:txBody>
      </p:sp>
    </p:spTree>
    <p:extLst>
      <p:ext uri="{BB962C8B-B14F-4D97-AF65-F5344CB8AC3E}">
        <p14:creationId xmlns:p14="http://schemas.microsoft.com/office/powerpoint/2010/main" val="36757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53752" y="454160"/>
            <a:ext cx="5870011" cy="353861"/>
          </a:xfrm>
        </p:spPr>
        <p:txBody>
          <a:bodyPr/>
          <a:lstStyle/>
          <a:p>
            <a:r>
              <a:rPr lang="nb-NO" dirty="0" smtClean="0"/>
              <a:t>Sundvollen stasjon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9" y="1026706"/>
            <a:ext cx="8617428" cy="512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 rot="-1620000">
            <a:off x="701685" y="3027693"/>
            <a:ext cx="8089883" cy="92311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767888"/>
            <a:r>
              <a:rPr lang="nb-NO" sz="5400" dirty="0">
                <a:solidFill>
                  <a:srgbClr val="C8C8C8">
                    <a:lumMod val="75000"/>
                  </a:srgbClr>
                </a:solidFill>
              </a:rPr>
              <a:t>FORELØPIG SKISSE</a:t>
            </a:r>
          </a:p>
        </p:txBody>
      </p:sp>
    </p:spTree>
    <p:extLst>
      <p:ext uri="{BB962C8B-B14F-4D97-AF65-F5344CB8AC3E}">
        <p14:creationId xmlns:p14="http://schemas.microsoft.com/office/powerpoint/2010/main" val="42180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73547" y="845867"/>
            <a:ext cx="6059165" cy="353861"/>
          </a:xfrm>
        </p:spPr>
        <p:txBody>
          <a:bodyPr/>
          <a:lstStyle/>
          <a:p>
            <a:r>
              <a:rPr lang="nb-NO" dirty="0" smtClean="0"/>
              <a:t>Optimalisering av linje for veg og jernbane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7665" y="1765600"/>
            <a:ext cx="3411118" cy="4011290"/>
          </a:xfrm>
        </p:spPr>
        <p:txBody>
          <a:bodyPr/>
          <a:lstStyle/>
          <a:p>
            <a:r>
              <a:rPr lang="nb-NO" dirty="0" smtClean="0"/>
              <a:t>Grunnundersøkelser (</a:t>
            </a:r>
            <a:r>
              <a:rPr lang="nb-NO" dirty="0" err="1" smtClean="0"/>
              <a:t>løsmasser</a:t>
            </a:r>
            <a:r>
              <a:rPr lang="nb-NO" dirty="0" smtClean="0"/>
              <a:t> i elv)</a:t>
            </a:r>
          </a:p>
          <a:p>
            <a:r>
              <a:rPr lang="nb-NO" dirty="0" smtClean="0"/>
              <a:t>Anleggsgjennomføring</a:t>
            </a:r>
          </a:p>
          <a:p>
            <a:r>
              <a:rPr lang="nb-NO" dirty="0" smtClean="0"/>
              <a:t>Bebyggelse (ulemper i anleggsfasen, innløsing av hus)</a:t>
            </a:r>
          </a:p>
          <a:p>
            <a:r>
              <a:rPr lang="nb-NO" dirty="0" smtClean="0"/>
              <a:t>Ytre miljø (berørte grunneiere, naturmiljø, kulturminner, friluftsinteresser, støy)</a:t>
            </a:r>
          </a:p>
          <a:p>
            <a:r>
              <a:rPr lang="nb-NO" dirty="0"/>
              <a:t>Jernbanetekniske føringer (250km/t=&gt;stiv linjeføring både horisontalt og vertikalt</a:t>
            </a:r>
            <a:r>
              <a:rPr lang="nb-NO" dirty="0" smtClean="0"/>
              <a:t>)</a:t>
            </a:r>
          </a:p>
          <a:p>
            <a:r>
              <a:rPr lang="nb-NO" dirty="0" smtClean="0"/>
              <a:t>Kryssing av </a:t>
            </a:r>
            <a:r>
              <a:rPr lang="nb-NO" dirty="0" err="1" smtClean="0"/>
              <a:t>Storelva</a:t>
            </a:r>
            <a:r>
              <a:rPr lang="nb-NO" dirty="0" smtClean="0"/>
              <a:t> (geoteknisk, RAMSAR)</a:t>
            </a:r>
          </a:p>
          <a:p>
            <a:r>
              <a:rPr lang="nb-NO" dirty="0" smtClean="0"/>
              <a:t>Kryss på Helgelandsmoen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265" y="1765598"/>
            <a:ext cx="4175329" cy="39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42566" y="1567998"/>
            <a:ext cx="6059165" cy="353861"/>
          </a:xfrm>
        </p:spPr>
        <p:txBody>
          <a:bodyPr/>
          <a:lstStyle/>
          <a:p>
            <a:r>
              <a:rPr lang="nb-NO" dirty="0" smtClean="0"/>
              <a:t>Takk for oss </a:t>
            </a:r>
            <a:r>
              <a:rPr lang="nb-NO" dirty="0" smtClean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923928" y="1577520"/>
            <a:ext cx="476287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 smtClean="0">
                <a:solidFill>
                  <a:prstClr val="black"/>
                </a:solidFill>
              </a:rPr>
              <a:t>Følgende </a:t>
            </a:r>
            <a:r>
              <a:rPr lang="nb-NO" sz="2000" dirty="0">
                <a:solidFill>
                  <a:prstClr val="black"/>
                </a:solidFill>
              </a:rPr>
              <a:t>premisser ligger til grunn for den videre planleggingen: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 smtClean="0">
                <a:solidFill>
                  <a:prstClr val="black"/>
                </a:solidFill>
              </a:rPr>
              <a:t>Ringeriksbanen </a:t>
            </a:r>
            <a:r>
              <a:rPr lang="nb-NO" sz="2000" dirty="0">
                <a:solidFill>
                  <a:prstClr val="black"/>
                </a:solidFill>
              </a:rPr>
              <a:t>og E16 Skaret-Hønefoss gjennomføres i utgangspunktet som fellesprosjekt.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 smtClean="0">
                <a:solidFill>
                  <a:prstClr val="black"/>
                </a:solidFill>
              </a:rPr>
              <a:t>Planprosessen </a:t>
            </a:r>
            <a:r>
              <a:rPr lang="nb-NO" sz="2000" dirty="0">
                <a:solidFill>
                  <a:prstClr val="black"/>
                </a:solidFill>
              </a:rPr>
              <a:t>gjennomføres som statlig plan.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 smtClean="0">
                <a:solidFill>
                  <a:prstClr val="black"/>
                </a:solidFill>
              </a:rPr>
              <a:t>Planprosessen </a:t>
            </a:r>
            <a:r>
              <a:rPr lang="nb-NO" sz="2000" dirty="0">
                <a:solidFill>
                  <a:prstClr val="black"/>
                </a:solidFill>
              </a:rPr>
              <a:t>starter rett på reguleringsplan. Det utarbeides ikke kommunedelplan.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 smtClean="0">
                <a:solidFill>
                  <a:prstClr val="black"/>
                </a:solidFill>
              </a:rPr>
              <a:t>Åsa-alternativet </a:t>
            </a:r>
            <a:r>
              <a:rPr lang="nb-NO" sz="2000" dirty="0">
                <a:solidFill>
                  <a:prstClr val="black"/>
                </a:solidFill>
              </a:rPr>
              <a:t>for jernbanetrasé legges bort. Videre planlegging tar utgangspunkt i korridor over Kroksund. </a:t>
            </a:r>
            <a:endParaRPr lang="nb-NO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</a:rPr>
              <a:t>Transportetatenes traséforslag legges til grunn for </a:t>
            </a:r>
            <a:r>
              <a:rPr lang="nb-NO" sz="2000" dirty="0" smtClean="0">
                <a:solidFill>
                  <a:prstClr val="black"/>
                </a:solidFill>
              </a:rPr>
              <a:t>reguleringsplanarbeidet </a:t>
            </a:r>
            <a:endParaRPr lang="nb-NO" sz="2000" dirty="0">
              <a:solidFill>
                <a:prstClr val="black"/>
              </a:solidFill>
            </a:endParaRPr>
          </a:p>
          <a:p>
            <a:pPr algn="r"/>
            <a:r>
              <a:rPr lang="nb-NO" dirty="0" smtClean="0">
                <a:solidFill>
                  <a:prstClr val="black"/>
                </a:solidFill>
              </a:rPr>
              <a:t> 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796033" y="404664"/>
            <a:ext cx="5958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smtClean="0">
                <a:solidFill>
                  <a:prstClr val="black"/>
                </a:solidFill>
              </a:rPr>
              <a:t>Oppdragsbrev fra Samferdselsdepartementet 30.08.2015</a:t>
            </a:r>
            <a:endParaRPr lang="nb-NO" sz="2800" b="1" dirty="0">
              <a:solidFill>
                <a:prstClr val="black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0" y="1518610"/>
            <a:ext cx="3536529" cy="501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2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6275784" cy="1143000"/>
          </a:xfrm>
        </p:spPr>
        <p:txBody>
          <a:bodyPr>
            <a:normAutofit/>
          </a:bodyPr>
          <a:lstStyle/>
          <a:p>
            <a:r>
              <a:rPr lang="nb-NO" sz="3600" b="1" dirty="0" smtClean="0"/>
              <a:t>Hensikt med dagens møte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nb-NO" dirty="0" smtClean="0"/>
              <a:t>Orientere om planprosessen</a:t>
            </a:r>
          </a:p>
          <a:p>
            <a:r>
              <a:rPr lang="nb-NO" dirty="0" smtClean="0"/>
              <a:t>Orientere om hvor langt planarbeidet er kommet</a:t>
            </a:r>
          </a:p>
          <a:p>
            <a:r>
              <a:rPr lang="nb-NO" dirty="0" smtClean="0"/>
              <a:t>Innspill fra dere om viktige</a:t>
            </a:r>
          </a:p>
          <a:p>
            <a:pPr marL="0" indent="0">
              <a:buNone/>
            </a:pPr>
            <a:r>
              <a:rPr lang="nb-NO" dirty="0" smtClean="0"/>
              <a:t>    hensyn som bør ivaretas</a:t>
            </a:r>
          </a:p>
          <a:p>
            <a:pPr lvl="1"/>
            <a:r>
              <a:rPr lang="nb-NO" dirty="0" smtClean="0"/>
              <a:t>Gjøre planprogrammet</a:t>
            </a:r>
          </a:p>
          <a:p>
            <a:pPr marL="457200" lvl="1" indent="0">
              <a:buNone/>
            </a:pPr>
            <a:r>
              <a:rPr lang="nb-NO" dirty="0" smtClean="0"/>
              <a:t> så godt som mulig</a:t>
            </a:r>
          </a:p>
          <a:p>
            <a:r>
              <a:rPr lang="nb-NO" dirty="0" smtClean="0"/>
              <a:t>Dialog rundt bordene og</a:t>
            </a:r>
          </a:p>
          <a:p>
            <a:pPr marL="0" indent="0">
              <a:buNone/>
            </a:pPr>
            <a:r>
              <a:rPr lang="nb-NO" dirty="0" smtClean="0"/>
              <a:t>    med oss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sorgak\AppData\Local\Microsoft\Windows\Temporary Internet Files\Content.Outlook\BPW5WPR5\DSC_0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08" y="4077073"/>
            <a:ext cx="4187015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3059832" y="6597352"/>
            <a:ext cx="19723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solidFill>
                  <a:prstClr val="black"/>
                </a:solidFill>
              </a:rPr>
              <a:t>Foto: Cathrine Løken, Statens vegvesen</a:t>
            </a:r>
            <a:endParaRPr lang="nb-NO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6275784" cy="1143000"/>
          </a:xfrm>
        </p:spPr>
        <p:txBody>
          <a:bodyPr/>
          <a:lstStyle/>
          <a:p>
            <a:r>
              <a:rPr lang="nb-NO" dirty="0" smtClean="0"/>
              <a:t>Dagsorden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/>
              <a:t>19.00		</a:t>
            </a:r>
            <a:r>
              <a:rPr lang="nb-NO" dirty="0" smtClean="0"/>
              <a:t>Velkommen 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19.10		</a:t>
            </a:r>
            <a:r>
              <a:rPr lang="nb-NO" b="1" dirty="0"/>
              <a:t>Informasjon om </a:t>
            </a:r>
            <a:r>
              <a:rPr lang="nb-NO" b="1" dirty="0" smtClean="0"/>
              <a:t>planprosessen og prosjektet</a:t>
            </a:r>
            <a:endParaRPr lang="nb-NO" b="1" dirty="0"/>
          </a:p>
          <a:p>
            <a:pPr marL="0" indent="0">
              <a:buNone/>
            </a:pPr>
            <a:r>
              <a:rPr lang="nb-NO" dirty="0"/>
              <a:t>		</a:t>
            </a:r>
            <a:r>
              <a:rPr lang="nb-NO" sz="2400" dirty="0"/>
              <a:t>- Vi åpner for avklarende spørsmål etter </a:t>
            </a:r>
            <a:r>
              <a:rPr lang="nb-NO" sz="2400" dirty="0" smtClean="0"/>
              <a:t>presentasjonene</a:t>
            </a:r>
          </a:p>
          <a:p>
            <a:pPr marL="0" indent="0">
              <a:buNone/>
            </a:pPr>
            <a:r>
              <a:rPr lang="nb-NO" sz="2400" dirty="0" smtClean="0"/>
              <a:t>		</a:t>
            </a:r>
            <a:endParaRPr lang="nb-NO" sz="2800" dirty="0"/>
          </a:p>
          <a:p>
            <a:pPr marL="0" indent="0">
              <a:buNone/>
            </a:pPr>
            <a:r>
              <a:rPr lang="nb-NO" dirty="0"/>
              <a:t>20.00 		Benstrekk og kaffepause</a:t>
            </a:r>
          </a:p>
          <a:p>
            <a:pPr marL="0" indent="0">
              <a:buNone/>
            </a:pPr>
            <a:r>
              <a:rPr lang="nb-NO" dirty="0"/>
              <a:t>		</a:t>
            </a:r>
            <a:r>
              <a:rPr lang="nb-NO" sz="2400" dirty="0"/>
              <a:t>- Mulighet for å snakke med JBV/rådgivere</a:t>
            </a:r>
          </a:p>
          <a:p>
            <a:pPr marL="0" indent="0">
              <a:buNone/>
            </a:pPr>
            <a:r>
              <a:rPr lang="nb-NO" dirty="0"/>
              <a:t>20.20		</a:t>
            </a:r>
            <a:r>
              <a:rPr lang="nb-NO" b="1" dirty="0"/>
              <a:t>Vi tar imot innspill fra dere</a:t>
            </a:r>
          </a:p>
          <a:p>
            <a:pPr marL="0" indent="0">
              <a:buNone/>
            </a:pPr>
            <a:r>
              <a:rPr lang="nb-NO" dirty="0"/>
              <a:t>		</a:t>
            </a:r>
            <a:r>
              <a:rPr lang="nb-NO" sz="2400" dirty="0"/>
              <a:t>- Vi organiserer oss i grupper og får dokumentert alle deres </a:t>
            </a:r>
            <a:r>
              <a:rPr lang="nb-NO" sz="2400" dirty="0" smtClean="0"/>
              <a:t>		</a:t>
            </a:r>
            <a:r>
              <a:rPr lang="nb-NO" sz="2400" dirty="0" smtClean="0"/>
              <a:t>innspill</a:t>
            </a:r>
            <a:r>
              <a:rPr lang="nb-NO" sz="2400" dirty="0"/>
              <a:t>. </a:t>
            </a:r>
            <a:r>
              <a:rPr lang="nb-NO" sz="2400" dirty="0" smtClean="0"/>
              <a:t>JBV </a:t>
            </a:r>
            <a:r>
              <a:rPr lang="nb-NO" sz="2400" dirty="0"/>
              <a:t>med </a:t>
            </a:r>
            <a:r>
              <a:rPr lang="nb-NO" sz="2400" dirty="0" smtClean="0"/>
              <a:t>rådgivere </a:t>
            </a:r>
            <a:r>
              <a:rPr lang="nb-NO" sz="2400" dirty="0"/>
              <a:t>er tilgjengelige for spørsmål </a:t>
            </a:r>
            <a:r>
              <a:rPr lang="nb-NO" sz="2400" dirty="0" smtClean="0"/>
              <a:t>			underveis</a:t>
            </a:r>
            <a:endParaRPr lang="nb-NO" sz="2400" dirty="0"/>
          </a:p>
          <a:p>
            <a:pPr marL="0" indent="0">
              <a:buNone/>
            </a:pPr>
            <a:r>
              <a:rPr lang="nb-NO" dirty="0"/>
              <a:t>21.25		</a:t>
            </a:r>
            <a:r>
              <a:rPr lang="nb-NO" b="1" dirty="0"/>
              <a:t>Oppsummering og informasjon om hvordan </a:t>
            </a:r>
            <a:r>
              <a:rPr lang="nb-NO" b="1" dirty="0" smtClean="0"/>
              <a:t>			innspillene blir </a:t>
            </a:r>
            <a:r>
              <a:rPr lang="nb-NO" b="1" dirty="0"/>
              <a:t>ivaretatt</a:t>
            </a:r>
          </a:p>
          <a:p>
            <a:pPr marL="0" indent="0">
              <a:buNone/>
            </a:pPr>
            <a:r>
              <a:rPr lang="nb-NO" dirty="0"/>
              <a:t>21.30		Verkstedet </a:t>
            </a:r>
            <a:r>
              <a:rPr lang="nb-NO" dirty="0" smtClean="0"/>
              <a:t>avsluttes</a:t>
            </a:r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ARB\Illustrasjoner\E16_Anb_Alt_Kongens_utsik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03557"/>
            <a:ext cx="9141271" cy="514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6</a:t>
            </a:fld>
            <a:endParaRPr lang="nb-NO" dirty="0"/>
          </a:p>
        </p:txBody>
      </p:sp>
      <p:sp>
        <p:nvSpPr>
          <p:cNvPr id="6" name="TekstSylinder 1"/>
          <p:cNvSpPr txBox="1"/>
          <p:nvPr/>
        </p:nvSpPr>
        <p:spPr>
          <a:xfrm>
            <a:off x="0" y="563284"/>
            <a:ext cx="91346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400" b="1" spc="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Fellesprosjektet</a:t>
            </a:r>
          </a:p>
          <a:p>
            <a:pPr algn="ctr"/>
            <a:r>
              <a:rPr lang="nb-NO" sz="4400" b="1" spc="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RINGERIKSBANEN</a:t>
            </a:r>
            <a:r>
              <a:rPr lang="nb-NO" sz="4400" b="1" spc="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nb-NO" sz="4400" b="1" spc="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og E16</a:t>
            </a:r>
            <a:endParaRPr lang="nb-NO" sz="4400" b="1" spc="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endParaRPr lang="nb-NO" sz="2100" u="sng" spc="3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endParaRPr lang="nb-NO" sz="2100" u="sng" spc="3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ctr"/>
            <a:endParaRPr lang="nb-NO" u="sng" spc="3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ctr"/>
            <a:endParaRPr lang="nb-NO" u="sng" spc="3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ctr"/>
            <a:endParaRPr lang="nb-NO" u="sng" spc="3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07503" y="5445224"/>
            <a:ext cx="91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Planverksteder i uke 34 2016</a:t>
            </a:r>
          </a:p>
          <a:p>
            <a:pPr algn="ctr"/>
            <a:r>
              <a:rPr lang="nb-NO" sz="1600" b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Knut Sørgaard, leder planprosesser og samfunnskontakt</a:t>
            </a:r>
          </a:p>
        </p:txBody>
      </p:sp>
    </p:spTree>
    <p:extLst>
      <p:ext uri="{BB962C8B-B14F-4D97-AF65-F5344CB8AC3E}">
        <p14:creationId xmlns:p14="http://schemas.microsoft.com/office/powerpoint/2010/main" val="22838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260648"/>
            <a:ext cx="6347792" cy="1143000"/>
          </a:xfrm>
        </p:spPr>
        <p:txBody>
          <a:bodyPr/>
          <a:lstStyle/>
          <a:p>
            <a:r>
              <a:rPr lang="nb-NO" b="1" dirty="0" smtClean="0"/>
              <a:t>Hvem er vi her i dag?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nb-NO" dirty="0" smtClean="0"/>
              <a:t>Folk fra Fellesprosjektet Ringeriksbanen og E16</a:t>
            </a:r>
          </a:p>
          <a:p>
            <a:r>
              <a:rPr lang="nb-NO" dirty="0" smtClean="0"/>
              <a:t>Våre rådgivere:</a:t>
            </a:r>
          </a:p>
          <a:p>
            <a:pPr lvl="1"/>
            <a:r>
              <a:rPr lang="nb-NO" dirty="0" err="1" smtClean="0"/>
              <a:t>Asplan</a:t>
            </a:r>
            <a:r>
              <a:rPr lang="nb-NO" dirty="0" smtClean="0"/>
              <a:t> </a:t>
            </a:r>
            <a:r>
              <a:rPr lang="nb-NO" dirty="0" err="1" smtClean="0"/>
              <a:t>Viak</a:t>
            </a:r>
            <a:endParaRPr lang="nb-NO" dirty="0" smtClean="0"/>
          </a:p>
          <a:p>
            <a:pPr lvl="1"/>
            <a:r>
              <a:rPr lang="nb-NO" dirty="0" smtClean="0"/>
              <a:t>Norconsult</a:t>
            </a:r>
          </a:p>
          <a:p>
            <a:pPr lvl="1"/>
            <a:r>
              <a:rPr lang="nb-NO" dirty="0" smtClean="0"/>
              <a:t>Aas-Jakobsen</a:t>
            </a:r>
          </a:p>
          <a:p>
            <a:pPr lvl="1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66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31640" y="342107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nb-NO" b="1" smtClean="0"/>
              <a:t>Erna Solberg på Øst-vest-konferansen 3. mars 2016</a:t>
            </a:r>
            <a:endParaRPr lang="nb-NO" b="1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>
            <a:normAutofit fontScale="92500" lnSpcReduction="10000"/>
          </a:bodyPr>
          <a:lstStyle/>
          <a:p>
            <a:r>
              <a:rPr lang="nb-NO" smtClean="0"/>
              <a:t>Byggestart i 2019 står fast</a:t>
            </a:r>
          </a:p>
          <a:p>
            <a:r>
              <a:rPr lang="nb-NO" smtClean="0"/>
              <a:t>Ringeriksbanen blir ferdig i 2024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8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4489698" cy="299313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2927356" cy="113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0" y="476672"/>
            <a:ext cx="6131768" cy="926976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Nasjonale mål</a:t>
            </a:r>
            <a:br>
              <a:rPr lang="nb-NO" b="1" dirty="0" smtClean="0"/>
            </a:br>
            <a:r>
              <a:rPr lang="nb-NO" sz="2800" b="1" dirty="0" smtClean="0"/>
              <a:t>Regjeringens bestilling</a:t>
            </a:r>
            <a:r>
              <a:rPr lang="nb-NO" b="1" dirty="0" smtClean="0"/>
              <a:t/>
            </a:r>
            <a:br>
              <a:rPr lang="nb-NO" b="1" dirty="0" smtClean="0"/>
            </a:br>
            <a:endParaRPr lang="nb-NO" sz="36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r>
              <a:rPr lang="nb-NO" dirty="0" smtClean="0"/>
              <a:t>Knytte Osloområdet og Ringeriksregionen tettere sammen</a:t>
            </a:r>
          </a:p>
          <a:p>
            <a:r>
              <a:rPr lang="nb-NO" dirty="0" smtClean="0"/>
              <a:t>Innkorte Bergensbanen med om lag en time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Utarbeide statlig reguleringsplan med konsekvensutredning basert på regjeringens beslutning om korridor</a:t>
            </a:r>
          </a:p>
          <a:p>
            <a:endParaRPr lang="nb-NO" dirty="0"/>
          </a:p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D46D-AF8A-4822-BB14-C57A13A446E2}" type="slidenum">
              <a:rPr lang="nb-NO" smtClean="0"/>
              <a:t>9</a:t>
            </a:fld>
            <a:endParaRPr lang="nb-NO"/>
          </a:p>
        </p:txBody>
      </p:sp>
      <p:sp>
        <p:nvSpPr>
          <p:cNvPr id="5" name="Pil ned 4"/>
          <p:cNvSpPr/>
          <p:nvPr/>
        </p:nvSpPr>
        <p:spPr>
          <a:xfrm>
            <a:off x="4032673" y="3861048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79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JBV 26 10 2015">
      <a:dk1>
        <a:sysClr val="windowText" lastClr="000000"/>
      </a:dk1>
      <a:lt1>
        <a:sysClr val="window" lastClr="FFFFFF"/>
      </a:lt1>
      <a:dk2>
        <a:srgbClr val="009BFF"/>
      </a:dk2>
      <a:lt2>
        <a:srgbClr val="CCEBFF"/>
      </a:lt2>
      <a:accent1>
        <a:srgbClr val="003087"/>
      </a:accent1>
      <a:accent2>
        <a:srgbClr val="009BFF"/>
      </a:accent2>
      <a:accent3>
        <a:srgbClr val="7D7D7D"/>
      </a:accent3>
      <a:accent4>
        <a:srgbClr val="A5A5A5"/>
      </a:accent4>
      <a:accent5>
        <a:srgbClr val="0196C1"/>
      </a:accent5>
      <a:accent6>
        <a:srgbClr val="C8C8C8"/>
      </a:accent6>
      <a:hlink>
        <a:srgbClr val="495C6A"/>
      </a:hlink>
      <a:folHlink>
        <a:srgbClr val="CBCBC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ernbaneverket_PPT.potx" id="{5D7DDE3D-A742-4EF8-9394-374C9B704BE7}" vid="{5459E13D-7047-4FF4-8C42-E4A5AA1E42DD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9532</TotalTime>
  <Words>836</Words>
  <Application>Microsoft Office PowerPoint</Application>
  <PresentationFormat>Skjermfremvisning (4:3)</PresentationFormat>
  <Paragraphs>203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29</vt:i4>
      </vt:variant>
    </vt:vector>
  </HeadingPairs>
  <TitlesOfParts>
    <vt:vector size="31" baseType="lpstr">
      <vt:lpstr>Office-tema</vt:lpstr>
      <vt:lpstr>Blank</vt:lpstr>
      <vt:lpstr>PowerPoint-presentasjon</vt:lpstr>
      <vt:lpstr>Bakgrunn</vt:lpstr>
      <vt:lpstr>PowerPoint-presentasjon</vt:lpstr>
      <vt:lpstr>Hensikt med dagens møte</vt:lpstr>
      <vt:lpstr>Dagsorden</vt:lpstr>
      <vt:lpstr>PowerPoint-presentasjon</vt:lpstr>
      <vt:lpstr>Hvem er vi her i dag?</vt:lpstr>
      <vt:lpstr>Erna Solberg på Øst-vest-konferansen 3. mars 2016</vt:lpstr>
      <vt:lpstr>Nasjonale mål Regjeringens bestilling </vt:lpstr>
      <vt:lpstr>PowerPoint-presentasjon</vt:lpstr>
      <vt:lpstr>Planprosessen</vt:lpstr>
      <vt:lpstr>Planprogram? Beskriver hva som skal konsekvensutredes</vt:lpstr>
      <vt:lpstr>Tiltaket vil ha både positive og negative lokale konsekvenser</vt:lpstr>
      <vt:lpstr>Noen sentrale utredningstema</vt:lpstr>
      <vt:lpstr>Grunnerverv</vt:lpstr>
      <vt:lpstr>PowerPoint-presentasjon</vt:lpstr>
      <vt:lpstr>Framdrift</vt:lpstr>
      <vt:lpstr>Oppfølging av verkstedet</vt:lpstr>
      <vt:lpstr>Vegen videre</vt:lpstr>
      <vt:lpstr> </vt:lpstr>
      <vt:lpstr>Fellesprosjekt Ringeriksbanen – E16</vt:lpstr>
      <vt:lpstr>Status på strekningene Høgkastet/Sundvollen-Bymoen og Bymoen-Helgelandsmoen</vt:lpstr>
      <vt:lpstr>Optimalisering av linje for veg og jernbane</vt:lpstr>
      <vt:lpstr>Optimalisering av jernbanelinjen mellom Sundvollen og Bymoen</vt:lpstr>
      <vt:lpstr>Vegbru Høgkastet-Kroksund (alternativer)</vt:lpstr>
      <vt:lpstr>Plassering av stasjon på Sundvollen</vt:lpstr>
      <vt:lpstr>Sundvollen stasjon</vt:lpstr>
      <vt:lpstr>Optimalisering av linje for veg og jernbane</vt:lpstr>
      <vt:lpstr>Takk for oss </vt:lpstr>
    </vt:vector>
  </TitlesOfParts>
  <Company>Jernbaneverket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Cecilie Bjørlykke</dc:creator>
  <cp:lastModifiedBy>Knut Sørgaard</cp:lastModifiedBy>
  <cp:revision>539</cp:revision>
  <cp:lastPrinted>2015-03-13T13:02:21Z</cp:lastPrinted>
  <dcterms:created xsi:type="dcterms:W3CDTF">2014-01-09T07:02:15Z</dcterms:created>
  <dcterms:modified xsi:type="dcterms:W3CDTF">2016-08-25T16:37:12Z</dcterms:modified>
</cp:coreProperties>
</file>