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59" r:id="rId5"/>
    <p:sldId id="260" r:id="rId6"/>
    <p:sldId id="265" r:id="rId7"/>
    <p:sldId id="264" r:id="rId8"/>
    <p:sldId id="267" r:id="rId9"/>
    <p:sldId id="268" r:id="rId10"/>
    <p:sldId id="271" r:id="rId11"/>
    <p:sldId id="261" r:id="rId12"/>
    <p:sldId id="266" r:id="rId13"/>
    <p:sldId id="269" r:id="rId14"/>
    <p:sldId id="270" r:id="rId15"/>
    <p:sldId id="262" r:id="rId16"/>
    <p:sldId id="257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44640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6388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2945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07229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2164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4483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8018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2187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8630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7052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7885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897CA-7444-4E33-A873-2BC12DEE8FA5}" type="datetimeFigureOut">
              <a:rPr lang="nn-NO" smtClean="0"/>
              <a:t>05.09.2016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1C8CE-D3F0-4892-9FDF-BC1987413184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2248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079" cy="68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5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90" y="-3000"/>
            <a:ext cx="9257219" cy="6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9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Fagernes S-</a:t>
            </a:r>
            <a:r>
              <a:rPr lang="nb-NO" dirty="0" err="1" smtClean="0"/>
              <a:t>Hande</a:t>
            </a:r>
            <a:endParaRPr lang="nn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2063552" y="2636912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Prioritert med byggestart i 2018-23 i NTP 2014-17(23).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Enighet om trasevalg forbi Fagernes sentrum etter 40 års debatt!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Vedtatt kommunedelplan i 2014 i Vestre Slidre og Nord Aurdal.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Reduserer kjørelengde fra ca. 18 km til 15 km og øker fartsgrensen fra 60 til 80 km/t.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Innspart kjøretid ca. 7 minutt. 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Vil redusere/eliminere tallet på ulykker på denne smale og belastede strekningen.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Eliminerer kødannelsen gjennom regionsenteret Fagernes , spesielt ved helge- og ferietrafikk. Regionsenteret får ikke utviklet seg uten ny veg! 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ÅDT gjennom Fagernes på 10 000. Økende med ca. 6,5% prosent siste år. 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Kommunene bidrog med midler til planlegging av strekningen.</a:t>
            </a:r>
            <a:endParaRPr lang="nn-NO" b="1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54" y="553062"/>
            <a:ext cx="2863165" cy="2377800"/>
          </a:xfr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360" y="6090614"/>
            <a:ext cx="1331640" cy="7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68"/>
            <a:ext cx="11832522" cy="7103056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820" y="361389"/>
            <a:ext cx="143878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31" y="-106768"/>
            <a:ext cx="8402021" cy="812673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702" y="5796272"/>
            <a:ext cx="143878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43" y="183000"/>
            <a:ext cx="9401113" cy="6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6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Oppsummering E 16 Valdres</a:t>
            </a:r>
            <a:endParaRPr lang="nn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2567608" y="1307412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/>
              <a:t>•	Reiselivsdistrikt – </a:t>
            </a:r>
            <a:r>
              <a:rPr lang="nn-NO" b="1" dirty="0" err="1"/>
              <a:t>flere</a:t>
            </a:r>
            <a:r>
              <a:rPr lang="nn-NO" b="1" dirty="0"/>
              <a:t> hytter enn folketall.</a:t>
            </a:r>
          </a:p>
          <a:p>
            <a:r>
              <a:rPr lang="nn-NO" b="1" dirty="0"/>
              <a:t>•	E16 er </a:t>
            </a:r>
            <a:r>
              <a:rPr lang="nn-NO" b="1" dirty="0" err="1"/>
              <a:t>hovedpulsåren</a:t>
            </a:r>
            <a:r>
              <a:rPr lang="nn-NO" b="1" dirty="0"/>
              <a:t> gjennom Valdres. Både </a:t>
            </a:r>
            <a:r>
              <a:rPr lang="nn-NO" b="1" dirty="0" smtClean="0"/>
              <a:t>jernbane </a:t>
            </a:r>
            <a:r>
              <a:rPr lang="nn-NO" b="1" dirty="0"/>
              <a:t>og </a:t>
            </a:r>
            <a:r>
              <a:rPr lang="nn-NO" b="1" dirty="0" smtClean="0"/>
              <a:t>	flyrute </a:t>
            </a:r>
            <a:r>
              <a:rPr lang="nn-NO" b="1" dirty="0"/>
              <a:t>er nedlagt.</a:t>
            </a:r>
          </a:p>
          <a:p>
            <a:r>
              <a:rPr lang="nn-NO" b="1" dirty="0"/>
              <a:t>•	</a:t>
            </a:r>
            <a:r>
              <a:rPr lang="nn-NO" b="1" dirty="0" err="1"/>
              <a:t>Enighet</a:t>
            </a:r>
            <a:r>
              <a:rPr lang="nn-NO" b="1" dirty="0"/>
              <a:t> om intern prioriteringsrekkefølge på 	reststrekningen Bjørgo-</a:t>
            </a:r>
            <a:r>
              <a:rPr lang="nn-NO" b="1" dirty="0" err="1"/>
              <a:t>ØyeS</a:t>
            </a:r>
            <a:r>
              <a:rPr lang="nn-NO" b="1" dirty="0"/>
              <a:t> ,der Kvamskleiva og 	</a:t>
            </a:r>
            <a:r>
              <a:rPr lang="nn-NO" b="1" dirty="0" smtClean="0"/>
              <a:t>Fagernes S- </a:t>
            </a:r>
            <a:r>
              <a:rPr lang="nn-NO" b="1" dirty="0"/>
              <a:t>Hande </a:t>
            </a:r>
            <a:r>
              <a:rPr lang="nn-NO" b="1" dirty="0" err="1"/>
              <a:t>allerede</a:t>
            </a:r>
            <a:r>
              <a:rPr lang="nn-NO" b="1" dirty="0"/>
              <a:t> er inne i NTP 2014-23 og 	planlagt.</a:t>
            </a:r>
          </a:p>
          <a:p>
            <a:r>
              <a:rPr lang="nn-NO" b="1" dirty="0"/>
              <a:t>•	Turtnes-</a:t>
            </a:r>
            <a:r>
              <a:rPr lang="nn-NO" b="1" dirty="0" err="1"/>
              <a:t>ØyeS</a:t>
            </a:r>
            <a:r>
              <a:rPr lang="nn-NO" b="1" dirty="0"/>
              <a:t> inngår som opsjon i </a:t>
            </a:r>
            <a:r>
              <a:rPr lang="nn-NO" b="1" dirty="0" err="1" smtClean="0"/>
              <a:t>anbuds</a:t>
            </a:r>
            <a:r>
              <a:rPr lang="nn-NO" b="1" dirty="0" smtClean="0"/>
              <a:t>-utlysningen </a:t>
            </a:r>
            <a:r>
              <a:rPr lang="nn-NO" b="1" dirty="0"/>
              <a:t>til </a:t>
            </a:r>
            <a:r>
              <a:rPr lang="nn-NO" b="1" dirty="0" smtClean="0"/>
              <a:t>	</a:t>
            </a:r>
            <a:r>
              <a:rPr lang="nn-NO" b="1" dirty="0" err="1" smtClean="0"/>
              <a:t>ØyeS-Eidsbru</a:t>
            </a:r>
            <a:r>
              <a:rPr lang="nn-NO" b="1" dirty="0"/>
              <a:t>. Stort standardsprang </a:t>
            </a:r>
            <a:r>
              <a:rPr lang="nn-NO" b="1" dirty="0" smtClean="0"/>
              <a:t>og </a:t>
            </a:r>
            <a:r>
              <a:rPr lang="nn-NO" b="1" dirty="0"/>
              <a:t>stor 	anleggsøkonomisk gevinst.</a:t>
            </a:r>
          </a:p>
          <a:p>
            <a:r>
              <a:rPr lang="nn-NO" b="1" dirty="0"/>
              <a:t>•	</a:t>
            </a:r>
            <a:r>
              <a:rPr lang="nn-NO" b="1" dirty="0" err="1"/>
              <a:t>Konseptvalgutredning</a:t>
            </a:r>
            <a:r>
              <a:rPr lang="nn-NO" b="1" dirty="0"/>
              <a:t> for </a:t>
            </a:r>
            <a:r>
              <a:rPr lang="nn-NO" b="1" dirty="0" err="1"/>
              <a:t>Valdresflya</a:t>
            </a:r>
            <a:r>
              <a:rPr lang="nn-NO" b="1" dirty="0"/>
              <a:t> som </a:t>
            </a:r>
            <a:r>
              <a:rPr lang="nn-NO" b="1" dirty="0" err="1" smtClean="0"/>
              <a:t>helårsveg</a:t>
            </a:r>
            <a:r>
              <a:rPr lang="nn-NO" b="1" dirty="0" smtClean="0"/>
              <a:t> 	og </a:t>
            </a:r>
            <a:r>
              <a:rPr lang="nn-NO" b="1" dirty="0" err="1"/>
              <a:t>raskeste</a:t>
            </a:r>
            <a:r>
              <a:rPr lang="nn-NO" b="1" dirty="0"/>
              <a:t> veg mellom Bergen og </a:t>
            </a:r>
            <a:r>
              <a:rPr lang="nn-NO" b="1" dirty="0" smtClean="0"/>
              <a:t>Trondheim</a:t>
            </a:r>
            <a:endParaRPr lang="nn-NO" b="1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337" y="5949280"/>
            <a:ext cx="1438781" cy="82912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46" y="4844295"/>
            <a:ext cx="2408193" cy="180614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85" y="4630438"/>
            <a:ext cx="2983148" cy="223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3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5949280"/>
            <a:ext cx="1440160" cy="83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08" y="945480"/>
            <a:ext cx="50165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847528" y="945481"/>
            <a:ext cx="432048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Hønefoss</a:t>
            </a:r>
            <a:r>
              <a:rPr lang="en-US" sz="1300" b="1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 </a:t>
            </a:r>
            <a:r>
              <a:rPr lang="en-US" sz="1300" b="1" dirty="0" err="1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Gardermoen</a:t>
            </a:r>
            <a:r>
              <a:rPr lang="en-US" sz="1300" b="1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–Gavle (</a:t>
            </a:r>
            <a:r>
              <a:rPr lang="en-US" sz="1300" b="1" dirty="0" err="1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Sverge</a:t>
            </a:r>
            <a:r>
              <a:rPr lang="en-US" sz="1300" b="1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sz="1300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                                                                            </a:t>
            </a:r>
          </a:p>
          <a:p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E 16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også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europaveg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mellom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Bergen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og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Gavle</a:t>
            </a:r>
          </a:p>
          <a:p>
            <a:r>
              <a:rPr lang="nb-NO" sz="1300" dirty="0">
                <a:latin typeface="HELVETICA" panose="020B0604020202020204" pitchFamily="34" charset="0"/>
                <a:cs typeface="HELVETICA" panose="020B0604020202020204" pitchFamily="34" charset="0"/>
              </a:rPr>
              <a:t>Ny tverrforbindelse Nymoen-Eggemoen gir gode effekter</a:t>
            </a:r>
          </a:p>
          <a:p>
            <a:endParaRPr lang="en-US" sz="13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300" b="1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Fv33 </a:t>
            </a:r>
            <a:r>
              <a:rPr lang="en-US" sz="1300" b="1" dirty="0" err="1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Bjørgo-Gjøvik</a:t>
            </a:r>
            <a:r>
              <a:rPr lang="en-US" sz="1300" b="1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mv</a:t>
            </a:r>
          </a:p>
          <a:p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Denne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er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snart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fullført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med god standard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og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er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sammen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med E16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hovedforbindelsen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mellom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det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sentrale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Vestlandet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og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områdene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nord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for Oslo –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spesielt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Mjøsområdet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endParaRPr lang="en-US" sz="13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300" b="1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Bergen-Trondheim</a:t>
            </a:r>
          </a:p>
          <a:p>
            <a:r>
              <a:rPr lang="nb-NO" sz="1300" dirty="0">
                <a:latin typeface="HELVETICA" panose="020B0604020202020204" pitchFamily="34" charset="0"/>
                <a:cs typeface="HELVETICA" panose="020B0604020202020204" pitchFamily="34" charset="0"/>
              </a:rPr>
              <a:t>E 16  inngår i raskeste forbindelse Bergen-Trondheim når Valdresflya (15/4-15/12) og Sognefjellet er åpne.</a:t>
            </a:r>
          </a:p>
          <a:p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Det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bør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utarbeides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en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KVU for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helårsveg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over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Valdresflya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endParaRPr lang="en-US" sz="13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Fv53 </a:t>
            </a:r>
            <a:r>
              <a:rPr lang="en-US" sz="1300" b="1" dirty="0" err="1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Årdal-Tyin</a:t>
            </a:r>
            <a:endParaRPr lang="en-US" sz="1300" b="1" dirty="0">
              <a:solidFill>
                <a:srgbClr val="00682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Denne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er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80km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kortere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mellom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Øvre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Årdal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og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Tyinkrysset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enn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via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Lærdal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-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og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klart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raskest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til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Østlandet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og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Oslo</a:t>
            </a:r>
          </a:p>
          <a:p>
            <a:endParaRPr lang="en-US" sz="13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300" b="1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Rv5 </a:t>
            </a:r>
            <a:r>
              <a:rPr lang="en-US" sz="1300" b="1" dirty="0" err="1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Lærdal</a:t>
            </a:r>
            <a:r>
              <a:rPr lang="en-US" sz="1300" b="1" dirty="0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en-US" sz="1300" b="1" dirty="0" err="1">
                <a:solidFill>
                  <a:srgbClr val="00682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Florø</a:t>
            </a:r>
            <a:endParaRPr lang="en-US" sz="1300" b="1" dirty="0">
              <a:solidFill>
                <a:srgbClr val="00682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Inngår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samme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transportkorridor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(5c)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som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E16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og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ble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sin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tid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ledet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inn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til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Lærdal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grunnet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stamvegvedtaket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r>
              <a:rPr lang="nb-NO" sz="1300" dirty="0">
                <a:latin typeface="HELVETICA" panose="020B0604020202020204" pitchFamily="34" charset="0"/>
                <a:cs typeface="HELVETICA" panose="020B0604020202020204" pitchFamily="34" charset="0"/>
              </a:rPr>
              <a:t>Viktig å få vurdert bruløsning på </a:t>
            </a:r>
            <a:r>
              <a:rPr lang="nb-NO" sz="1300" dirty="0" err="1">
                <a:latin typeface="HELVETICA" panose="020B0604020202020204" pitchFamily="34" charset="0"/>
                <a:cs typeface="HELVETICA" panose="020B0604020202020204" pitchFamily="34" charset="0"/>
              </a:rPr>
              <a:t>Mannhiller</a:t>
            </a:r>
            <a:r>
              <a:rPr lang="nb-NO" sz="1300" dirty="0">
                <a:latin typeface="HELVETICA" panose="020B0604020202020204" pitchFamily="34" charset="0"/>
                <a:cs typeface="HELVETICA" panose="020B0604020202020204" pitchFamily="34" charset="0"/>
              </a:rPr>
              <a:t>-Fodnes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2747120" y="467917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Viktige tilknytningsveier til E 16</a:t>
            </a:r>
            <a:endParaRPr lang="nn-NO" sz="2400" dirty="0">
              <a:solidFill>
                <a:srgbClr val="FF0000"/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2135560" y="636440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423884" y="6410204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FF0000"/>
                </a:solidFill>
              </a:rPr>
              <a:t>E 16 har en viktig funksjon i å binde landet sammen</a:t>
            </a:r>
            <a:endParaRPr lang="nn-NO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Nærmere om E 16 gjennom Valdres</a:t>
            </a:r>
            <a:endParaRPr lang="nn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68" y="1340769"/>
            <a:ext cx="5999583" cy="4721894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9" y="5877272"/>
            <a:ext cx="143878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19536" y="492510"/>
            <a:ext cx="8229600" cy="990600"/>
          </a:xfrm>
        </p:spPr>
        <p:txBody>
          <a:bodyPr/>
          <a:lstStyle/>
          <a:p>
            <a:r>
              <a:rPr lang="nb-NO" dirty="0" err="1" smtClean="0"/>
              <a:t>Turtnes</a:t>
            </a:r>
            <a:r>
              <a:rPr lang="nb-NO" dirty="0" smtClean="0"/>
              <a:t>-Øye</a:t>
            </a:r>
            <a:endParaRPr lang="nn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75" y="4335274"/>
            <a:ext cx="1829070" cy="2438761"/>
          </a:xfrm>
        </p:spPr>
      </p:pic>
      <p:sp>
        <p:nvSpPr>
          <p:cNvPr id="5" name="TekstSylinder 4"/>
          <p:cNvSpPr txBox="1"/>
          <p:nvPr/>
        </p:nvSpPr>
        <p:spPr>
          <a:xfrm>
            <a:off x="6007304" y="798128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pPr marL="285750" indent="-285750">
              <a:buFont typeface="Arial" charset="0"/>
              <a:buChar char="•"/>
            </a:pPr>
            <a:endParaRPr lang="nn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220" y="6020133"/>
            <a:ext cx="1438781" cy="82912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1669304"/>
            <a:ext cx="4248472" cy="2479776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918704" y="325333"/>
            <a:ext cx="4572000" cy="61093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3.1 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 lang strekning sør for Øye  med smal veg (5.5m),dårlig kurvatur og svak bæreevne.</a:t>
            </a:r>
            <a:endParaRPr lang="nn-NO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Stort standardbrudd </a:t>
            </a:r>
            <a:r>
              <a:rPr lang="nb-NO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ift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Øye-</a:t>
            </a:r>
            <a:r>
              <a:rPr lang="nb-NO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Eidsbru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E16 øst for </a:t>
            </a:r>
            <a:r>
              <a:rPr lang="nb-NO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Turtnes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n-NO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Anleggsøkonomisk fornuftig å bygge ut samtidig med Øye-</a:t>
            </a:r>
            <a:r>
              <a:rPr lang="nb-NO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Eidsbru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prosjektet inngår som en opsjon i dette anbud, som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 startet 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 i juni 2016.</a:t>
            </a:r>
            <a:endParaRPr lang="nn-NO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Innsparing anslått til </a:t>
            </a:r>
            <a:r>
              <a:rPr lang="nb-NO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 mill.kr.  </a:t>
            </a:r>
            <a:endParaRPr lang="nn-NO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</a:pPr>
            <a:r>
              <a:rPr lang="nb-NO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er mulig å legge inn midler i </a:t>
            </a:r>
            <a:r>
              <a:rPr lang="nb-NO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statsbudsjettet for 2017!</a:t>
            </a:r>
            <a:endParaRPr lang="nn-NO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Statens vegvesen og Vang kommune har bekostet planleggingen , og reguleringsplan ble vedtatt i februar 2016.</a:t>
            </a:r>
            <a:endParaRPr lang="nn-NO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69" y="4475596"/>
            <a:ext cx="3209747" cy="215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		</a:t>
            </a:r>
            <a:r>
              <a:rPr lang="nb-NO" dirty="0" err="1" smtClean="0"/>
              <a:t>Kvamskleiva</a:t>
            </a:r>
            <a:r>
              <a:rPr lang="nb-NO" dirty="0" smtClean="0"/>
              <a:t> (Rassikring)</a:t>
            </a:r>
            <a:endParaRPr lang="nn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412777"/>
            <a:ext cx="4303872" cy="2237161"/>
          </a:xfrm>
        </p:spPr>
      </p:pic>
      <p:sp>
        <p:nvSpPr>
          <p:cNvPr id="6" name="TekstSylinder 5"/>
          <p:cNvSpPr txBox="1"/>
          <p:nvPr/>
        </p:nvSpPr>
        <p:spPr>
          <a:xfrm>
            <a:off x="2003945" y="3761161"/>
            <a:ext cx="8280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b-NO" b="1" dirty="0"/>
              <a:t>1. prioritet i konseptvalgutredningen Bjørgo-Øye S (2011) og</a:t>
            </a:r>
          </a:p>
          <a:p>
            <a:r>
              <a:rPr lang="nb-NO" b="1" dirty="0"/>
              <a:t>     i Valdresrådets gjennomføringsplan for E 16 gjennom Valdres.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Høyest prioriterte rassikringsprosjekt i SVV region øst.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170 ras årlig (stein og is).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5,3 km ny vei, av det 1,8 km tunnel og 940 meter innspart kjørelengde. 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Daglig skolevei og arbeidsvei for mange i kommunen mot kommunesenteret.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Reguleringsplan vedtatt april 2015. Byggeplan </a:t>
            </a:r>
            <a:r>
              <a:rPr lang="nb-NO" b="1" dirty="0" smtClean="0"/>
              <a:t>klar høst </a:t>
            </a:r>
            <a:r>
              <a:rPr lang="nb-NO" b="1" dirty="0"/>
              <a:t>2016. Mulig byggestart 2017.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/>
              <a:t>Inngått i både NTP 2010-19 og 2014-23</a:t>
            </a:r>
            <a:r>
              <a:rPr lang="nb-NO" b="1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 smtClean="0"/>
              <a:t>Nytt kostnadsoverslag: 690 mill. kr</a:t>
            </a:r>
          </a:p>
          <a:p>
            <a:pPr marL="285750" indent="-285750">
              <a:buFont typeface="Arial" charset="0"/>
              <a:buChar char="•"/>
            </a:pPr>
            <a:r>
              <a:rPr lang="nb-NO" b="1" dirty="0" smtClean="0"/>
              <a:t>Byggetid: ca. 2,5 år. </a:t>
            </a:r>
            <a:endParaRPr lang="nn-NO" b="1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220" y="6028872"/>
            <a:ext cx="143878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2" y="536896"/>
            <a:ext cx="11804847" cy="510889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063" y="6028872"/>
            <a:ext cx="143878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97" y="99278"/>
            <a:ext cx="9852225" cy="6935447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781" y="5914154"/>
            <a:ext cx="143878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13" y="-21000"/>
            <a:ext cx="9592973" cy="6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478" y="-45000"/>
            <a:ext cx="9497043" cy="694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219" y="6028872"/>
            <a:ext cx="143878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469</Words>
  <Application>Microsoft Office PowerPoint</Application>
  <PresentationFormat>Widescreen</PresentationFormat>
  <Paragraphs>57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Symbol</vt:lpstr>
      <vt:lpstr>Times New Roman</vt:lpstr>
      <vt:lpstr>Office-tema</vt:lpstr>
      <vt:lpstr>PowerPoint-presentasjon</vt:lpstr>
      <vt:lpstr>PowerPoint-presentasjon</vt:lpstr>
      <vt:lpstr>Nærmere om E 16 gjennom Valdres</vt:lpstr>
      <vt:lpstr>Turtnes-Øye</vt:lpstr>
      <vt:lpstr>  Kvamskleiva (Rassikring)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Fagernes S-Hande</vt:lpstr>
      <vt:lpstr>PowerPoint-presentasjon</vt:lpstr>
      <vt:lpstr>PowerPoint-presentasjon</vt:lpstr>
      <vt:lpstr>PowerPoint-presentasjon</vt:lpstr>
      <vt:lpstr>Oppsummering E 16 Valdres</vt:lpstr>
      <vt:lpstr>PowerPoint-presentasjon</vt:lpstr>
    </vt:vector>
  </TitlesOfParts>
  <Company>IKT Valdres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Vidar Eltun</dc:creator>
  <cp:lastModifiedBy>Vidar Eltun</cp:lastModifiedBy>
  <cp:revision>11</cp:revision>
  <dcterms:created xsi:type="dcterms:W3CDTF">2016-08-18T12:25:27Z</dcterms:created>
  <dcterms:modified xsi:type="dcterms:W3CDTF">2016-09-05T06:01:21Z</dcterms:modified>
</cp:coreProperties>
</file>