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6413" r:id="rId5"/>
    <p:sldId id="834" r:id="rId6"/>
    <p:sldId id="259" r:id="rId7"/>
    <p:sldId id="297" r:id="rId8"/>
    <p:sldId id="363" r:id="rId9"/>
    <p:sldId id="6415" r:id="rId10"/>
    <p:sldId id="6405" r:id="rId11"/>
    <p:sldId id="6406" r:id="rId12"/>
    <p:sldId id="6398" r:id="rId13"/>
    <p:sldId id="302" r:id="rId14"/>
    <p:sldId id="805" r:id="rId15"/>
    <p:sldId id="6409" r:id="rId16"/>
    <p:sldId id="6416" r:id="rId17"/>
    <p:sldId id="293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1A7BA49E-AB85-4B73-B81D-CC117F99A3D5}">
          <p14:sldIdLst>
            <p14:sldId id="6413"/>
            <p14:sldId id="834"/>
            <p14:sldId id="259"/>
            <p14:sldId id="297"/>
            <p14:sldId id="363"/>
            <p14:sldId id="6415"/>
            <p14:sldId id="6405"/>
            <p14:sldId id="6406"/>
            <p14:sldId id="6398"/>
            <p14:sldId id="302"/>
            <p14:sldId id="805"/>
            <p14:sldId id="6409"/>
            <p14:sldId id="6416"/>
            <p14:sldId id="293"/>
          </p14:sldIdLst>
        </p14:section>
        <p14:section name="Inndeling uten navn" id="{1F65FCFE-4E24-43DA-908F-B0ED709DF27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de Marie Magnusson" initials="HMM" lastIdx="1" clrIdx="0">
    <p:extLst>
      <p:ext uri="{19B8F6BF-5375-455C-9EA6-DF929625EA0E}">
        <p15:presenceInfo xmlns:p15="http://schemas.microsoft.com/office/powerpoint/2012/main" userId="S::Hilde.Marie.Magnusson@vlfk.no::1f9dbcca-2f25-403a-82b2-3c6df47f9b3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8AA"/>
    <a:srgbClr val="76AFAF"/>
    <a:srgbClr val="E49B42"/>
    <a:srgbClr val="96B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14190-7C7D-4591-B9BE-83E3B81639F5}" v="1" dt="2022-06-24T10:56:51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2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13E83-5BCF-4AB3-8A2E-A9EEFD21D506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9F991-2FEF-4F1B-8406-996A6A8AB8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97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C0BB88-7F1D-4704-83B6-97C8217FF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E3E0D28-B9B7-4B00-BCEA-B93684122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32E434-3EC2-46B6-8595-5B68D25E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434F65-E0E8-4D39-A5F4-D4DF0E3D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286F62C-9A74-4093-BAF2-E79BE988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33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4124EB-5ED8-4F78-B40C-17597C3A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FC3D065-B46E-4BD0-A733-B9212401F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347DF3-1C7E-415B-B1E8-E5680BCB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B0D51E2-374D-4CE0-9A71-3A5CD194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33B608-1039-4570-98D3-8D85A7DF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07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7E6AC84-0650-4704-A87D-FB2F68FBCD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4D2BD1B-C619-473E-AE30-7AD0A487A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499522-D495-41A3-9B7C-B2365BB7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14464E-BD18-4332-8FA5-7E9C52B2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BB2C33-4486-44BC-9C03-4C51E77F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49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67677B-D9AB-4631-9C84-A06BE258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701483-7920-46F4-8B24-5AB9E4ADC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0656E6-5324-4776-9D58-FECABC02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BC0E6E-5155-4CF5-BF83-B3073AA4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333C91-3182-4D69-86C2-09C5C480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240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25C15-F237-48E4-9AA2-EC72FA93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F6B77D-D1D0-4786-9009-F89F77230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6E1E50-7197-482E-8940-DB46FC84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2B74F0-59EB-4CF1-B92E-A1AC94E7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D44B77-60A6-470C-A0AB-F1AF3499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749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18BDC-1B5F-40C4-A8EE-49FC197E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4DAD28-6FFB-46B3-BFCE-CDCA1321C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CDA3BF1-84E2-44E2-BF32-FF54BAE60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E8AC13-D3ED-486F-A4C7-A6918476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7CA656D-D689-4D58-931C-845E079D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4E04D24-B227-485E-88FD-4E5FE919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6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39D953-FF97-447B-8970-CC642865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7FA1B0-E87E-4D76-8794-56CB0F909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160AFE-852E-456E-988B-0742711B0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5B28CF-46C7-49DE-8F3D-B4F5D3475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063BDF9-E506-4B70-BADF-30372760C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908F2FA-6ED6-4E2F-BCC0-E8CD17AD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743085F-05FD-482E-8194-6EB86B19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98F491D-F44D-4702-AAAB-ACAEE240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41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4E7E38-49E6-4282-BB3C-59D285F2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D72E9ED-AF07-4E9E-A162-F9C7E375F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ED56B8-462A-4661-9C31-EF36818F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C7103F-2309-464C-AA74-C20AF506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023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903A3DA-8136-43EC-A64B-A46B7EC8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EC22344-635F-46B4-B23C-4EBBDB4F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D261F9F-7863-40B2-9207-0BB8612F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714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9D5AC0-C2E0-4CF9-AA97-5AA46389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06558F-C988-4260-B32A-418FFDAF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285F772-501E-4477-9CC5-CDF347CF7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3005F98-5313-46E1-87EB-CEBCE356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8771FA9-9714-44F1-8334-6D0F762C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0049A43-B44C-44D4-ABDC-6D2756C4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02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0E6286-84BE-4B8F-BD4C-88C4A99B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5C6CEE7-1128-411B-8780-B8282EAC6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45DD3A-F759-4E43-AA29-ABBA77347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8519D5-2EF4-4A00-AABC-D4D62B03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7EE5F8-DB69-4890-A102-49666A18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BCB5247-6C00-4F00-9BDF-1A76CA972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385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E0CB680-1253-472B-9093-5EC17C7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8EB439-7299-4055-8E22-29B68E944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75846E-0DFE-4E47-BFBE-07488DE34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1FD7-EA49-48E7-92D9-3F4BAA7B195F}" type="datetimeFigureOut">
              <a:rPr lang="nb-NO" smtClean="0"/>
              <a:t>27.06.2022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CD92EF-DAED-458B-B098-6E2EFA7A9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C400E7-CA13-4134-9788-E0B762390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B810-9305-4E26-AB90-8E5377881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880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høgre og stripe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5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503103E-993F-4397-99A0-DC9E8460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27" y="795173"/>
            <a:ext cx="10515600" cy="4636721"/>
          </a:xfrm>
        </p:spPr>
        <p:txBody>
          <a:bodyPr>
            <a:normAutofit fontScale="90000"/>
          </a:bodyPr>
          <a:lstStyle/>
          <a:p>
            <a:pPr algn="ctr"/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Stamvegutvalget 27 juni 2022  </a:t>
            </a:r>
            <a:br>
              <a:rPr lang="nb-NO" dirty="0"/>
            </a:br>
            <a:br>
              <a:rPr lang="nb-NO" dirty="0"/>
            </a:br>
            <a:r>
              <a:rPr lang="nb-NO" b="1" dirty="0">
                <a:latin typeface="Calibri"/>
                <a:cs typeface="Calibri"/>
              </a:rPr>
              <a:t>Fire </a:t>
            </a:r>
            <a:r>
              <a:rPr lang="nb-NO" b="1" dirty="0" err="1">
                <a:latin typeface="Calibri"/>
                <a:cs typeface="Calibri"/>
              </a:rPr>
              <a:t>timar</a:t>
            </a:r>
            <a:r>
              <a:rPr lang="nb-NO" b="1" dirty="0">
                <a:latin typeface="Calibri"/>
                <a:cs typeface="Calibri"/>
              </a:rPr>
              <a:t> med tog Bergen - Oslo. </a:t>
            </a:r>
            <a:br>
              <a:rPr lang="nb-NO" b="1" dirty="0">
                <a:latin typeface="Calibri"/>
                <a:cs typeface="Calibri"/>
              </a:rPr>
            </a:br>
            <a:r>
              <a:rPr lang="nb-NO" b="1" dirty="0">
                <a:latin typeface="Calibri"/>
                <a:cs typeface="Calibri"/>
              </a:rPr>
              <a:t>Forkortinga av Bergensbanen er </a:t>
            </a:r>
            <a:br>
              <a:rPr lang="nb-NO" b="1" dirty="0">
                <a:latin typeface="Calibri"/>
                <a:cs typeface="Calibri"/>
              </a:rPr>
            </a:br>
            <a:r>
              <a:rPr lang="nb-NO" b="1" dirty="0" err="1">
                <a:latin typeface="Calibri"/>
                <a:cs typeface="Calibri"/>
              </a:rPr>
              <a:t>eit</a:t>
            </a:r>
            <a:r>
              <a:rPr lang="nb-NO" b="1" dirty="0">
                <a:latin typeface="Calibri"/>
                <a:cs typeface="Calibri"/>
              </a:rPr>
              <a:t> nasjonalt prosjekt</a:t>
            </a:r>
            <a:br>
              <a:rPr lang="nb-NO" b="1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712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lassholder for innhold 3">
            <a:extLst>
              <a:ext uri="{FF2B5EF4-FFF2-40B4-BE49-F238E27FC236}">
                <a16:creationId xmlns:a16="http://schemas.microsoft.com/office/drawing/2014/main" id="{467C4893-1CCD-420A-A1BF-4314073F10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2" r="997"/>
          <a:stretch/>
        </p:blipFill>
        <p:spPr>
          <a:xfrm>
            <a:off x="2797554" y="-19303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2B8B6D6-0383-4108-AA49-E78681077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314326"/>
            <a:ext cx="4393689" cy="58626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Biletet</a:t>
            </a:r>
            <a:r>
              <a:rPr lang="en-US" sz="2600" dirty="0"/>
              <a:t> </a:t>
            </a:r>
            <a:r>
              <a:rPr lang="en-US" sz="2600" dirty="0" err="1"/>
              <a:t>frå</a:t>
            </a:r>
            <a:r>
              <a:rPr lang="en-US" sz="2600" dirty="0"/>
              <a:t> </a:t>
            </a:r>
            <a:r>
              <a:rPr lang="en-US" sz="2600" dirty="0" err="1"/>
              <a:t>raset</a:t>
            </a:r>
            <a:r>
              <a:rPr lang="en-US" sz="2600" dirty="0"/>
              <a:t> </a:t>
            </a:r>
            <a:r>
              <a:rPr lang="en-US" sz="2600" dirty="0" err="1"/>
              <a:t>på</a:t>
            </a:r>
            <a:r>
              <a:rPr lang="en-US" sz="2600" dirty="0"/>
              <a:t> </a:t>
            </a:r>
            <a:r>
              <a:rPr lang="en-US" sz="2600" dirty="0" err="1"/>
              <a:t>Boge</a:t>
            </a:r>
            <a:r>
              <a:rPr lang="en-US" sz="2600" dirty="0"/>
              <a:t> </a:t>
            </a:r>
            <a:r>
              <a:rPr lang="en-US" sz="2600" dirty="0" err="1"/>
              <a:t>viser</a:t>
            </a:r>
            <a:r>
              <a:rPr lang="en-US" sz="2600" dirty="0"/>
              <a:t> </a:t>
            </a:r>
            <a:r>
              <a:rPr lang="en-US" sz="2600" dirty="0" err="1"/>
              <a:t>kvifor</a:t>
            </a:r>
            <a:r>
              <a:rPr lang="en-US" sz="2600" dirty="0"/>
              <a:t> Voss-Bergen er </a:t>
            </a:r>
            <a:r>
              <a:rPr lang="en-US" sz="2600" dirty="0" err="1"/>
              <a:t>eit</a:t>
            </a:r>
            <a:r>
              <a:rPr lang="en-US" sz="2600" dirty="0"/>
              <a:t> </a:t>
            </a:r>
            <a:r>
              <a:rPr lang="en-US" sz="2600" dirty="0" err="1"/>
              <a:t>fellesprosjekt</a:t>
            </a:r>
            <a:r>
              <a:rPr lang="en-US" sz="2600" dirty="0"/>
              <a:t> og </a:t>
            </a:r>
            <a:r>
              <a:rPr lang="en-US" sz="2600" dirty="0" err="1"/>
              <a:t>må</a:t>
            </a:r>
            <a:r>
              <a:rPr lang="en-US" sz="2600" dirty="0"/>
              <a:t> </a:t>
            </a:r>
            <a:r>
              <a:rPr lang="en-US" sz="2600" dirty="0" err="1"/>
              <a:t>planleggast</a:t>
            </a:r>
            <a:r>
              <a:rPr lang="en-US" sz="2600" dirty="0"/>
              <a:t> og </a:t>
            </a:r>
            <a:r>
              <a:rPr lang="en-US" sz="2600" dirty="0" err="1"/>
              <a:t>byggast</a:t>
            </a:r>
            <a:r>
              <a:rPr lang="en-US" sz="2600" dirty="0"/>
              <a:t> </a:t>
            </a:r>
            <a:r>
              <a:rPr lang="en-US" sz="2600" dirty="0" err="1"/>
              <a:t>som</a:t>
            </a:r>
            <a:r>
              <a:rPr lang="en-US" sz="2600" dirty="0"/>
              <a:t> </a:t>
            </a:r>
            <a:r>
              <a:rPr lang="en-US" sz="2600" dirty="0" err="1"/>
              <a:t>fellesprosjekt</a:t>
            </a:r>
            <a:r>
              <a:rPr lang="en-US" sz="26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/>
              <a:t>Me </a:t>
            </a:r>
            <a:r>
              <a:rPr lang="en-US" sz="2600" dirty="0" err="1"/>
              <a:t>må</a:t>
            </a:r>
            <a:r>
              <a:rPr lang="en-US" sz="2600" dirty="0"/>
              <a:t> </a:t>
            </a:r>
            <a:r>
              <a:rPr lang="en-US" sz="2600" dirty="0" err="1"/>
              <a:t>halde</a:t>
            </a:r>
            <a:r>
              <a:rPr lang="en-US" sz="2600" dirty="0"/>
              <a:t> </a:t>
            </a:r>
            <a:r>
              <a:rPr lang="en-US" sz="2600" dirty="0" err="1"/>
              <a:t>framdrift</a:t>
            </a:r>
            <a:r>
              <a:rPr lang="en-US" sz="2600" dirty="0"/>
              <a:t> og </a:t>
            </a:r>
            <a:r>
              <a:rPr lang="en-US" sz="2600" dirty="0" err="1"/>
              <a:t>planlegging</a:t>
            </a:r>
            <a:r>
              <a:rPr lang="en-US" sz="2600" dirty="0"/>
              <a:t> for </a:t>
            </a:r>
            <a:r>
              <a:rPr lang="en-US" sz="2600" dirty="0" err="1"/>
              <a:t>heile</a:t>
            </a:r>
            <a:r>
              <a:rPr lang="en-US" sz="2600" dirty="0"/>
              <a:t> </a:t>
            </a:r>
            <a:r>
              <a:rPr lang="en-US" sz="2600" dirty="0" err="1"/>
              <a:t>strekket</a:t>
            </a:r>
            <a:r>
              <a:rPr lang="en-US" sz="2600" dirty="0"/>
              <a:t> Arna-Voss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/>
              <a:t>SVV </a:t>
            </a:r>
            <a:r>
              <a:rPr lang="en-US" sz="2600" dirty="0" err="1"/>
              <a:t>har</a:t>
            </a:r>
            <a:r>
              <a:rPr lang="en-US" sz="2600" dirty="0"/>
              <a:t> </a:t>
            </a:r>
            <a:r>
              <a:rPr lang="en-US" sz="2600" dirty="0" err="1"/>
              <a:t>satt</a:t>
            </a:r>
            <a:r>
              <a:rPr lang="en-US" sz="2600" dirty="0"/>
              <a:t> i gang </a:t>
            </a:r>
            <a:r>
              <a:rPr lang="en-US" sz="2600" dirty="0" err="1"/>
              <a:t>ein</a:t>
            </a:r>
            <a:r>
              <a:rPr lang="en-US" sz="2600" dirty="0"/>
              <a:t> </a:t>
            </a:r>
            <a:r>
              <a:rPr lang="en-US" sz="2600" dirty="0" err="1"/>
              <a:t>verdianalyse</a:t>
            </a:r>
            <a:r>
              <a:rPr lang="en-US" sz="2600" dirty="0"/>
              <a:t> av </a:t>
            </a:r>
            <a:r>
              <a:rPr lang="en-US" sz="2600" dirty="0" err="1"/>
              <a:t>Stanghelle</a:t>
            </a:r>
            <a:r>
              <a:rPr lang="en-US" sz="2600" dirty="0"/>
              <a:t> - Voss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 err="1"/>
              <a:t>Tverrpolitisk</a:t>
            </a:r>
            <a:r>
              <a:rPr lang="en-US" sz="2600" dirty="0"/>
              <a:t> </a:t>
            </a:r>
            <a:r>
              <a:rPr lang="en-US" sz="2600" dirty="0" err="1"/>
              <a:t>slått</a:t>
            </a:r>
            <a:r>
              <a:rPr lang="en-US" sz="2600" dirty="0"/>
              <a:t> fast at det </a:t>
            </a:r>
            <a:r>
              <a:rPr lang="en-US" sz="2600" dirty="0" err="1"/>
              <a:t>ikkje</a:t>
            </a:r>
            <a:r>
              <a:rPr lang="en-US" sz="2600" dirty="0"/>
              <a:t> er veg </a:t>
            </a:r>
            <a:r>
              <a:rPr lang="en-US" sz="2600" dirty="0" err="1"/>
              <a:t>eller</a:t>
            </a:r>
            <a:r>
              <a:rPr lang="en-US" sz="2600" dirty="0"/>
              <a:t> bane, men veg OG bane!!!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05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n stri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5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4EBFCE9-AB04-4AF9-94B6-D499FCA31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80"/>
            <a:ext cx="12192000" cy="66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22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høgre og stripe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-114832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5EA817D-9A59-4BE1-AFC7-52EC219A7802}"/>
              </a:ext>
            </a:extLst>
          </p:cNvPr>
          <p:cNvSpPr/>
          <p:nvPr/>
        </p:nvSpPr>
        <p:spPr>
          <a:xfrm>
            <a:off x="792708" y="596534"/>
            <a:ext cx="10761172" cy="51896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FD527EA-AE79-4CF4-8D20-D00029BAFE6C}"/>
              </a:ext>
            </a:extLst>
          </p:cNvPr>
          <p:cNvSpPr/>
          <p:nvPr/>
        </p:nvSpPr>
        <p:spPr>
          <a:xfrm>
            <a:off x="638120" y="409575"/>
            <a:ext cx="9982988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 err="1">
                <a:latin typeface="Calibri" panose="020F0502020204030204" pitchFamily="34" charset="0"/>
                <a:ea typeface="Roboto" panose="02000000000000000000" pitchFamily="2" charset="0"/>
              </a:rPr>
              <a:t>Eit</a:t>
            </a:r>
            <a:r>
              <a:rPr lang="nb-NO" sz="2800" dirty="0">
                <a:latin typeface="Calibri" panose="020F0502020204030204" pitchFamily="34" charset="0"/>
                <a:ea typeface="Roboto" panose="02000000000000000000" pitchFamily="2" charset="0"/>
              </a:rPr>
              <a:t> hav mellom dagens situasjon, og dagens og framtidas krav og </a:t>
            </a:r>
            <a:r>
              <a:rPr lang="nb-NO" sz="2800" dirty="0" err="1">
                <a:latin typeface="Calibri" panose="020F0502020204030204" pitchFamily="34" charset="0"/>
                <a:ea typeface="Roboto" panose="02000000000000000000" pitchFamily="2" charset="0"/>
              </a:rPr>
              <a:t>forventningar</a:t>
            </a:r>
            <a:r>
              <a:rPr lang="nb-NO" sz="2800" dirty="0">
                <a:latin typeface="Calibri" panose="020F0502020204030204" pitchFamily="34" charset="0"/>
                <a:ea typeface="Roboto" panose="02000000000000000000" pitchFamily="2" charset="0"/>
              </a:rPr>
              <a:t>. </a:t>
            </a:r>
          </a:p>
          <a:p>
            <a:r>
              <a:rPr lang="nb-NO" sz="2800" b="1" dirty="0" err="1">
                <a:latin typeface="Calibri" panose="020F0502020204030204" pitchFamily="34" charset="0"/>
                <a:ea typeface="Roboto" panose="02000000000000000000" pitchFamily="2" charset="0"/>
              </a:rPr>
              <a:t>Noko</a:t>
            </a:r>
            <a:r>
              <a:rPr lang="nb-NO" sz="2800" b="1" dirty="0">
                <a:latin typeface="Calibri" panose="020F0502020204030204" pitchFamily="34" charset="0"/>
                <a:ea typeface="Roboto" panose="02000000000000000000" pitchFamily="2" charset="0"/>
              </a:rPr>
              <a:t> må </a:t>
            </a:r>
            <a:r>
              <a:rPr lang="nb-NO" sz="2800" b="1" dirty="0" err="1">
                <a:latin typeface="Calibri" panose="020F0502020204030204" pitchFamily="34" charset="0"/>
                <a:ea typeface="Roboto" panose="02000000000000000000" pitchFamily="2" charset="0"/>
              </a:rPr>
              <a:t>prioriterast</a:t>
            </a:r>
            <a:r>
              <a:rPr lang="nb-NO" sz="2800" b="1" dirty="0">
                <a:latin typeface="Calibri" panose="020F0502020204030204" pitchFamily="34" charset="0"/>
                <a:ea typeface="Roboto" panose="02000000000000000000" pitchFamily="2" charset="0"/>
              </a:rPr>
              <a:t> og </a:t>
            </a:r>
            <a:r>
              <a:rPr lang="nb-NO" sz="2800" b="1" dirty="0" err="1">
                <a:latin typeface="Calibri" panose="020F0502020204030204" pitchFamily="34" charset="0"/>
                <a:ea typeface="Roboto" panose="02000000000000000000" pitchFamily="2" charset="0"/>
              </a:rPr>
              <a:t>nokon</a:t>
            </a:r>
            <a:r>
              <a:rPr lang="nb-NO" sz="2800" b="1" dirty="0">
                <a:latin typeface="Calibri" panose="020F0502020204030204" pitchFamily="34" charset="0"/>
                <a:ea typeface="Roboto" panose="02000000000000000000" pitchFamily="2" charset="0"/>
              </a:rPr>
              <a:t> må </a:t>
            </a:r>
            <a:r>
              <a:rPr lang="nb-NO" sz="2800" b="1" dirty="0" err="1">
                <a:latin typeface="Calibri" panose="020F0502020204030204" pitchFamily="34" charset="0"/>
                <a:ea typeface="Roboto" panose="02000000000000000000" pitchFamily="2" charset="0"/>
              </a:rPr>
              <a:t>prioritera</a:t>
            </a:r>
            <a:r>
              <a:rPr lang="nb-NO" sz="2800" b="1" dirty="0">
                <a:latin typeface="Calibri" panose="020F0502020204030204" pitchFamily="34" charset="0"/>
                <a:ea typeface="Roboto" panose="02000000000000000000" pitchFamily="2" charset="0"/>
              </a:rPr>
              <a:t>. </a:t>
            </a:r>
          </a:p>
          <a:p>
            <a:endParaRPr lang="nb-NO" sz="28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r>
              <a:rPr lang="nb-NO" sz="2800" dirty="0">
                <a:latin typeface="Calibri" panose="020F0502020204030204" pitchFamily="34" charset="0"/>
                <a:ea typeface="Roboto" panose="02000000000000000000" pitchFamily="2" charset="0"/>
              </a:rPr>
              <a:t>Me er nøgd med SVV og Jernbanedirektoratet sine </a:t>
            </a:r>
            <a:r>
              <a:rPr lang="nb-NO" sz="2800" dirty="0" err="1">
                <a:latin typeface="Calibri" panose="020F0502020204030204" pitchFamily="34" charset="0"/>
                <a:ea typeface="Roboto" panose="02000000000000000000" pitchFamily="2" charset="0"/>
              </a:rPr>
              <a:t>prioriteringar</a:t>
            </a:r>
            <a:r>
              <a:rPr lang="nb-NO" sz="2800" dirty="0">
                <a:latin typeface="Calibri" panose="020F0502020204030204" pitchFamily="34" charset="0"/>
                <a:ea typeface="Roboto" panose="02000000000000000000" pitchFamily="2" charset="0"/>
              </a:rPr>
              <a:t> der Arna- Stanghelle er nr. 7 hos SVV og nr. 2 på lista </a:t>
            </a:r>
            <a:r>
              <a:rPr lang="nb-NO" sz="2800">
                <a:latin typeface="Calibri" panose="020F0502020204030204" pitchFamily="34" charset="0"/>
                <a:ea typeface="Roboto" panose="02000000000000000000" pitchFamily="2" charset="0"/>
              </a:rPr>
              <a:t>til JD. </a:t>
            </a:r>
            <a:endParaRPr lang="nb-NO" sz="28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sz="36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r>
              <a:rPr lang="nb-NO" sz="3600" dirty="0">
                <a:latin typeface="Calibri" panose="020F0502020204030204" pitchFamily="34" charset="0"/>
                <a:ea typeface="Roboto" panose="02000000000000000000" pitchFamily="2" charset="0"/>
              </a:rPr>
              <a:t>Kva med </a:t>
            </a:r>
            <a:r>
              <a:rPr lang="nb-NO" sz="3600" dirty="0" err="1">
                <a:latin typeface="Calibri" panose="020F0502020204030204" pitchFamily="34" charset="0"/>
                <a:ea typeface="Roboto" panose="02000000000000000000" pitchFamily="2" charset="0"/>
              </a:rPr>
              <a:t>vidare</a:t>
            </a:r>
            <a:r>
              <a:rPr lang="nb-NO" sz="3600" dirty="0">
                <a:latin typeface="Calibri" panose="020F0502020204030204" pitchFamily="34" charset="0"/>
                <a:ea typeface="Roboto" panose="02000000000000000000" pitchFamily="2" charset="0"/>
              </a:rPr>
              <a:t> til Voss? </a:t>
            </a:r>
          </a:p>
          <a:p>
            <a:endParaRPr lang="nb-NO" sz="36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r>
              <a:rPr lang="nb-NO" sz="3600" dirty="0">
                <a:latin typeface="Calibri" panose="020F0502020204030204" pitchFamily="34" charset="0"/>
                <a:ea typeface="Roboto" panose="02000000000000000000" pitchFamily="2" charset="0"/>
              </a:rPr>
              <a:t>Kven skal </a:t>
            </a:r>
            <a:r>
              <a:rPr lang="nb-NO" sz="3600" dirty="0" err="1">
                <a:latin typeface="Calibri" panose="020F0502020204030204" pitchFamily="34" charset="0"/>
                <a:ea typeface="Roboto" panose="02000000000000000000" pitchFamily="2" charset="0"/>
              </a:rPr>
              <a:t>prioritera</a:t>
            </a:r>
            <a:r>
              <a:rPr lang="nb-NO" sz="3600" dirty="0">
                <a:latin typeface="Calibri" panose="020F0502020204030204" pitchFamily="34" charset="0"/>
                <a:ea typeface="Roboto" panose="02000000000000000000" pitchFamily="2" charset="0"/>
              </a:rPr>
              <a:t> Ringeriksbanen? </a:t>
            </a:r>
          </a:p>
          <a:p>
            <a:endParaRPr lang="nb-NO" sz="36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sz="24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sz="24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sz="24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sz="24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sz="24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sz="24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sz="240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09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høgre og stripe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-114832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5EA817D-9A59-4BE1-AFC7-52EC219A7802}"/>
              </a:ext>
            </a:extLst>
          </p:cNvPr>
          <p:cNvSpPr/>
          <p:nvPr/>
        </p:nvSpPr>
        <p:spPr>
          <a:xfrm>
            <a:off x="792708" y="596534"/>
            <a:ext cx="10761172" cy="51896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FD527EA-AE79-4CF4-8D20-D00029BAFE6C}"/>
              </a:ext>
            </a:extLst>
          </p:cNvPr>
          <p:cNvSpPr/>
          <p:nvPr/>
        </p:nvSpPr>
        <p:spPr>
          <a:xfrm>
            <a:off x="638120" y="409575"/>
            <a:ext cx="998298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0" dirty="0">
                <a:effectLst/>
              </a:rPr>
              <a:t>Ny Nasjonal transportplan kommer ett år tidligere</a:t>
            </a:r>
          </a:p>
          <a:p>
            <a:pPr algn="l"/>
            <a:r>
              <a:rPr lang="nb-NO" sz="3600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Pressemelding | Dato: 23.06.2022</a:t>
            </a:r>
          </a:p>
          <a:p>
            <a:pPr algn="l"/>
            <a:r>
              <a:rPr lang="nb-NO" sz="3600" b="0" i="0" dirty="0">
                <a:solidFill>
                  <a:srgbClr val="767676"/>
                </a:solidFill>
                <a:effectLst/>
                <a:latin typeface="Open Sans" panose="020B0606030504020204" pitchFamily="34" charset="0"/>
              </a:rPr>
              <a:t>| </a:t>
            </a:r>
            <a:r>
              <a:rPr lang="nb-NO" sz="3600" b="0" i="0" dirty="0" err="1">
                <a:solidFill>
                  <a:srgbClr val="767676"/>
                </a:solidFill>
                <a:effectLst/>
                <a:latin typeface="Open Sans" panose="020B0606030504020204" pitchFamily="34" charset="0"/>
              </a:rPr>
              <a:t>Nr</a:t>
            </a:r>
            <a:r>
              <a:rPr lang="nb-NO" sz="3600" b="0" i="0" dirty="0">
                <a:solidFill>
                  <a:srgbClr val="767676"/>
                </a:solidFill>
                <a:effectLst/>
                <a:latin typeface="Open Sans" panose="020B0606030504020204" pitchFamily="34" charset="0"/>
              </a:rPr>
              <a:t>: 97/22</a:t>
            </a:r>
          </a:p>
          <a:p>
            <a:pPr algn="l"/>
            <a:endParaRPr lang="nb-NO" sz="3600" b="0" i="0" dirty="0">
              <a:solidFill>
                <a:srgbClr val="767676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– Regjeringen vil legge fram ny Nasjonal transportplan allerede våren 2024, 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ett år tidligere enn planlagt. </a:t>
            </a:r>
          </a:p>
          <a:p>
            <a:pPr algn="l"/>
            <a:endParaRPr lang="nb-NO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Det vil legge til rette for riktigere prioriteringer i årene framover, og styrke transportplanen som et troverdig styringsinstrument. </a:t>
            </a:r>
          </a:p>
          <a:p>
            <a:pPr algn="l"/>
            <a:endParaRPr lang="nb-NO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Dagens nasjonale transportplan er ikke lenger realistisk gitt utfordringene Norge står overfor. </a:t>
            </a:r>
          </a:p>
          <a:p>
            <a:pPr algn="l"/>
            <a:endParaRPr lang="nb-NO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Vi må ha en transportplan som er oppdatert og tilpasset Norges framtidige 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transportbehov, samtidig som de økonomiske rammene er mulig å følge opp, </a:t>
            </a:r>
          </a:p>
          <a:p>
            <a:pPr algn="l"/>
            <a:r>
              <a:rPr lang="nb-NO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sier samferdselsminister Jon-Ivar Nygård.</a:t>
            </a:r>
          </a:p>
          <a:p>
            <a:endParaRPr lang="nb-NO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sz="240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36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høgre og stripe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948495"/>
            <a:ext cx="10972800" cy="94462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rgbClr val="96B285"/>
                </a:solidFill>
              </a:rPr>
              <a:t>nyebergensbanen.no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4474" y="1009390"/>
            <a:ext cx="10102725" cy="21870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nn-NO" sz="3733" dirty="0">
                <a:solidFill>
                  <a:schemeClr val="bg2">
                    <a:lumMod val="25000"/>
                  </a:schemeClr>
                </a:solidFill>
              </a:rPr>
              <a:t>Reisetid på 4 t. er bra for miljøet,</a:t>
            </a:r>
          </a:p>
          <a:p>
            <a:pPr algn="ctr"/>
            <a:r>
              <a:rPr lang="nn-NO" sz="3733" dirty="0">
                <a:solidFill>
                  <a:schemeClr val="bg2">
                    <a:lumMod val="25000"/>
                  </a:schemeClr>
                </a:solidFill>
              </a:rPr>
              <a:t>Bergensbanen er ein del av det grøne skiftet!</a:t>
            </a:r>
          </a:p>
          <a:p>
            <a:pPr algn="ctr"/>
            <a:r>
              <a:rPr lang="nn-NO" sz="3733" dirty="0">
                <a:solidFill>
                  <a:schemeClr val="bg2">
                    <a:lumMod val="25000"/>
                  </a:schemeClr>
                </a:solidFill>
              </a:rPr>
              <a:t>Bergensbanen er eit nasjonalt prosjekt!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95422" y="50874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 dirty="0">
                <a:solidFill>
                  <a:schemeClr val="bg2">
                    <a:lumMod val="25000"/>
                  </a:schemeClr>
                </a:solidFill>
              </a:rPr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45590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høgre og stripe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5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503103E-993F-4397-99A0-DC9E84602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27" y="795173"/>
            <a:ext cx="10515600" cy="4636721"/>
          </a:xfrm>
        </p:spPr>
        <p:txBody>
          <a:bodyPr>
            <a:normAutofit fontScale="90000"/>
          </a:bodyPr>
          <a:lstStyle/>
          <a:p>
            <a:pPr algn="ctr"/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sz="3300" dirty="0">
                <a:solidFill>
                  <a:schemeClr val="bg2">
                    <a:lumMod val="50000"/>
                  </a:schemeClr>
                </a:solidFill>
              </a:rPr>
              <a:t>SV 190 mai 2022  </a:t>
            </a:r>
            <a:br>
              <a:rPr lang="nb-NO" dirty="0"/>
            </a:br>
            <a:br>
              <a:rPr lang="nb-NO" dirty="0"/>
            </a:br>
            <a:r>
              <a:rPr lang="nb-NO" b="1" dirty="0">
                <a:latin typeface="Calibri"/>
                <a:cs typeface="Calibri"/>
              </a:rPr>
              <a:t>Fire </a:t>
            </a:r>
            <a:r>
              <a:rPr lang="nb-NO" b="1" dirty="0" err="1">
                <a:latin typeface="Calibri"/>
                <a:cs typeface="Calibri"/>
              </a:rPr>
              <a:t>timar</a:t>
            </a:r>
            <a:r>
              <a:rPr lang="nb-NO" b="1" dirty="0">
                <a:latin typeface="Calibri"/>
                <a:cs typeface="Calibri"/>
              </a:rPr>
              <a:t> med tog Bergen - Oslo. </a:t>
            </a:r>
            <a:br>
              <a:rPr lang="nb-NO" b="1" dirty="0">
                <a:latin typeface="Calibri"/>
                <a:cs typeface="Calibri"/>
              </a:rPr>
            </a:br>
            <a:r>
              <a:rPr lang="nb-NO" b="1" dirty="0">
                <a:latin typeface="Calibri"/>
                <a:cs typeface="Calibri"/>
              </a:rPr>
              <a:t>Forkortinga av Bergensbanen er </a:t>
            </a:r>
            <a:br>
              <a:rPr lang="nb-NO" b="1" dirty="0">
                <a:latin typeface="Calibri"/>
                <a:cs typeface="Calibri"/>
              </a:rPr>
            </a:br>
            <a:r>
              <a:rPr lang="nb-NO" b="1" dirty="0" err="1">
                <a:latin typeface="Calibri"/>
                <a:cs typeface="Calibri"/>
              </a:rPr>
              <a:t>eit</a:t>
            </a:r>
            <a:r>
              <a:rPr lang="nb-NO" b="1" dirty="0">
                <a:latin typeface="Calibri"/>
                <a:cs typeface="Calibri"/>
              </a:rPr>
              <a:t> nasjonalt prosjekt</a:t>
            </a:r>
            <a:br>
              <a:rPr lang="nb-NO" b="1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pic>
        <p:nvPicPr>
          <p:cNvPr id="5" name="Picture 2" descr="logo høgre og stripe .jpg">
            <a:extLst>
              <a:ext uri="{FF2B5EF4-FFF2-40B4-BE49-F238E27FC236}">
                <a16:creationId xmlns:a16="http://schemas.microsoft.com/office/drawing/2014/main" id="{D173903E-8320-4672-B82B-E3AAFFEB2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30" y="0"/>
            <a:ext cx="12192000" cy="6858000"/>
          </a:xfrm>
          <a:prstGeom prst="rect">
            <a:avLst/>
          </a:prstGeom>
        </p:spPr>
      </p:pic>
      <p:pic>
        <p:nvPicPr>
          <p:cNvPr id="6" name="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B9CB7769-2978-4203-9044-2215B0BF9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7" y="690114"/>
            <a:ext cx="10122260" cy="44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4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sjek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5"/>
            <a:ext cx="12192000" cy="6858000"/>
          </a:xfrm>
          <a:prstGeom prst="rect">
            <a:avLst/>
          </a:prstGeom>
        </p:spPr>
      </p:pic>
      <p:sp>
        <p:nvSpPr>
          <p:cNvPr id="4" name="Plassholder for innhold 2"/>
          <p:cNvSpPr>
            <a:spLocks noGrp="1"/>
          </p:cNvSpPr>
          <p:nvPr/>
        </p:nvSpPr>
        <p:spPr>
          <a:xfrm>
            <a:off x="425929" y="464046"/>
            <a:ext cx="9753600" cy="559014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nb-NO" sz="42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nb-NO" sz="42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nb-NO" sz="42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sz="26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C1D8E86C-B5B0-459A-8C3E-2F52819F3F33}"/>
              </a:ext>
            </a:extLst>
          </p:cNvPr>
          <p:cNvSpPr/>
          <p:nvPr/>
        </p:nvSpPr>
        <p:spPr>
          <a:xfrm>
            <a:off x="752837" y="796268"/>
            <a:ext cx="871807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">
              <a:buClr>
                <a:schemeClr val="tx1">
                  <a:lumMod val="65000"/>
                  <a:lumOff val="35000"/>
                </a:schemeClr>
              </a:buClr>
            </a:pPr>
            <a:endParaRPr lang="nb-NO" sz="3700" b="1" dirty="0">
              <a:solidFill>
                <a:schemeClr val="bg2">
                  <a:lumMod val="25000"/>
                </a:schemeClr>
              </a:solidFill>
              <a:latin typeface="Calibri"/>
              <a:cs typeface="Calibri"/>
            </a:endParaRPr>
          </a:p>
          <a:p>
            <a:pPr marL="60958">
              <a:buClr>
                <a:schemeClr val="tx1">
                  <a:lumMod val="65000"/>
                  <a:lumOff val="35000"/>
                </a:schemeClr>
              </a:buClr>
            </a:pPr>
            <a:r>
              <a:rPr lang="nb-NO" sz="3700" b="1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To store prosjekt: </a:t>
            </a:r>
          </a:p>
          <a:p>
            <a:pPr marL="60958">
              <a:buClr>
                <a:schemeClr val="tx1">
                  <a:lumMod val="65000"/>
                  <a:lumOff val="35000"/>
                </a:schemeClr>
              </a:buClr>
            </a:pPr>
            <a:endParaRPr lang="nb-NO" sz="2400" dirty="0">
              <a:solidFill>
                <a:schemeClr val="bg2">
                  <a:lumMod val="25000"/>
                </a:schemeClr>
              </a:solidFill>
            </a:endParaRPr>
          </a:p>
          <a:p>
            <a:pPr marL="60958">
              <a:buClr>
                <a:schemeClr val="tx1">
                  <a:lumMod val="65000"/>
                  <a:lumOff val="35000"/>
                </a:schemeClr>
              </a:buClr>
            </a:pPr>
            <a:endParaRPr lang="nb-NO" sz="2400" dirty="0">
              <a:solidFill>
                <a:schemeClr val="bg2">
                  <a:lumMod val="25000"/>
                </a:schemeClr>
              </a:solidFill>
            </a:endParaRPr>
          </a:p>
          <a:p>
            <a:pPr marL="60958">
              <a:buClr>
                <a:schemeClr val="tx1">
                  <a:lumMod val="65000"/>
                  <a:lumOff val="35000"/>
                </a:schemeClr>
              </a:buClr>
            </a:pP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• Inter City Oslo – Hønefoss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</a:rPr>
              <a:t>frå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 1,5 t. til </a:t>
            </a:r>
            <a:r>
              <a:rPr lang="nb-NO" sz="2400" b="1" dirty="0">
                <a:solidFill>
                  <a:schemeClr val="bg2">
                    <a:lumMod val="25000"/>
                  </a:schemeClr>
                </a:solidFill>
              </a:rPr>
              <a:t>30 min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  <a:p>
            <a:pPr marL="60958">
              <a:buClr>
                <a:schemeClr val="tx1">
                  <a:lumMod val="65000"/>
                  <a:lumOff val="35000"/>
                </a:schemeClr>
              </a:buClr>
            </a:pP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• Inter City Bergen – Voss    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</a:rPr>
              <a:t>frå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 1,14 t. til </a:t>
            </a:r>
            <a:r>
              <a:rPr lang="nb-NO" sz="2400" b="1" dirty="0">
                <a:solidFill>
                  <a:schemeClr val="bg2">
                    <a:lumMod val="25000"/>
                  </a:schemeClr>
                </a:solidFill>
              </a:rPr>
              <a:t>38 min!</a:t>
            </a:r>
          </a:p>
          <a:p>
            <a:pPr marL="60958">
              <a:buClr>
                <a:schemeClr val="tx1">
                  <a:lumMod val="65000"/>
                  <a:lumOff val="35000"/>
                </a:schemeClr>
              </a:buClr>
            </a:pPr>
            <a:endParaRPr lang="nb-NO" sz="2400" dirty="0">
              <a:solidFill>
                <a:schemeClr val="bg2">
                  <a:lumMod val="25000"/>
                </a:schemeClr>
              </a:solidFill>
            </a:endParaRPr>
          </a:p>
          <a:p>
            <a:pPr marL="60958">
              <a:buClr>
                <a:schemeClr val="tx1">
                  <a:lumMod val="65000"/>
                  <a:lumOff val="35000"/>
                </a:schemeClr>
              </a:buClr>
            </a:pPr>
            <a:endParaRPr lang="nb-NO" sz="2400" dirty="0">
              <a:solidFill>
                <a:schemeClr val="bg2">
                  <a:lumMod val="25000"/>
                </a:schemeClr>
              </a:solidFill>
            </a:endParaRPr>
          </a:p>
          <a:p>
            <a:pPr marL="60958">
              <a:buClr>
                <a:schemeClr val="tx1">
                  <a:lumMod val="65000"/>
                  <a:lumOff val="35000"/>
                </a:schemeClr>
              </a:buClr>
            </a:pP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Kan </a:t>
            </a:r>
            <a:r>
              <a:rPr lang="nb-NO" sz="2400" dirty="0" err="1">
                <a:solidFill>
                  <a:schemeClr val="bg2">
                    <a:lumMod val="25000"/>
                  </a:schemeClr>
                </a:solidFill>
              </a:rPr>
              <a:t>difor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nb-NO" sz="2400" b="1" dirty="0">
                <a:solidFill>
                  <a:schemeClr val="bg2">
                    <a:lumMod val="25000"/>
                  </a:schemeClr>
                </a:solidFill>
              </a:rPr>
              <a:t>RASKT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</a:rPr>
              <a:t> komme ned i 5 t. Bergen – Oslo </a:t>
            </a:r>
            <a:r>
              <a:rPr lang="nb-NO" sz="24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</a:t>
            </a:r>
            <a:endParaRPr lang="nb-NO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5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n stri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141C252-1ECC-0B46-A0CE-D3139B6B7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30" y="840684"/>
            <a:ext cx="9527231" cy="5356104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0B88335-021B-D84E-8E0C-1AE9513440E9}"/>
              </a:ext>
            </a:extLst>
          </p:cNvPr>
          <p:cNvSpPr txBox="1"/>
          <p:nvPr/>
        </p:nvSpPr>
        <p:spPr>
          <a:xfrm>
            <a:off x="411675" y="338618"/>
            <a:ext cx="3191743" cy="6753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nb-NO" sz="2400" b="1" dirty="0">
                <a:solidFill>
                  <a:schemeClr val="bg2">
                    <a:lumMod val="25000"/>
                  </a:schemeClr>
                </a:solidFill>
              </a:rPr>
              <a:t>Ei lang historie...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EBCF3EE-C09B-40E0-9759-FE059B504D42}"/>
              </a:ext>
            </a:extLst>
          </p:cNvPr>
          <p:cNvSpPr/>
          <p:nvPr/>
        </p:nvSpPr>
        <p:spPr>
          <a:xfrm>
            <a:off x="5814390" y="2753139"/>
            <a:ext cx="2524540" cy="11827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64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7BC2B3-56D4-0E48-A3DB-FEE7FC37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365125"/>
            <a:ext cx="10518913" cy="742291"/>
          </a:xfrm>
        </p:spPr>
        <p:txBody>
          <a:bodyPr/>
          <a:lstStyle/>
          <a:p>
            <a:r>
              <a:rPr lang="nb-NO" dirty="0" err="1"/>
              <a:t>Forventingane</a:t>
            </a:r>
            <a:r>
              <a:rPr lang="nb-NO" dirty="0"/>
              <a:t> til oss </a:t>
            </a:r>
            <a:r>
              <a:rPr lang="nb-NO" dirty="0" err="1"/>
              <a:t>frå</a:t>
            </a:r>
            <a:r>
              <a:rPr lang="nb-NO" dirty="0"/>
              <a:t> 30.08.2015</a:t>
            </a:r>
          </a:p>
        </p:txBody>
      </p:sp>
      <p:pic>
        <p:nvPicPr>
          <p:cNvPr id="4" name="Plassholder for innhold 5">
            <a:extLst>
              <a:ext uri="{FF2B5EF4-FFF2-40B4-BE49-F238E27FC236}">
                <a16:creationId xmlns:a16="http://schemas.microsoft.com/office/drawing/2014/main" id="{F1BDAEE2-9B87-8E4E-BD3C-9156DCEDF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5" r="20118" b="71490"/>
          <a:stretch/>
        </p:blipFill>
        <p:spPr>
          <a:xfrm>
            <a:off x="618710" y="1207717"/>
            <a:ext cx="1939618" cy="89322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E6E952C-F0D0-0745-A67E-5D7DCD283606}"/>
              </a:ext>
            </a:extLst>
          </p:cNvPr>
          <p:cNvSpPr txBox="1"/>
          <p:nvPr/>
        </p:nvSpPr>
        <p:spPr>
          <a:xfrm>
            <a:off x="683812" y="2695492"/>
            <a:ext cx="82119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i="1" dirty="0"/>
              <a:t>«En realisering av prosjektene innebærer svært store statlige investeringer. </a:t>
            </a:r>
            <a:r>
              <a:rPr lang="nb-NO" sz="2800" b="1" i="1" dirty="0"/>
              <a:t>Samferdselsdepartementet</a:t>
            </a:r>
            <a:r>
              <a:rPr lang="nb-NO" sz="2800" i="1" dirty="0"/>
              <a:t> </a:t>
            </a:r>
            <a:r>
              <a:rPr lang="nb-NO" sz="2800" b="1" i="1" dirty="0"/>
              <a:t>forventer at lokale myndigheter bygger opp under disse</a:t>
            </a:r>
            <a:r>
              <a:rPr lang="nb-NO" sz="2800" i="1" dirty="0"/>
              <a:t> investeringene gjennom aktuelle virkemidler på sine ansvarsområder. Det er derfor viktig at transportetatene og lokale myndigheter i samarbeid legger til rette for at nytten av prosjektene blir best mulig.»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9555610-C2EF-944C-9052-3649A1237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395" y="1335818"/>
            <a:ext cx="6766560" cy="8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4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FD527EA-AE79-4CF4-8D20-D00029BAFE6C}"/>
              </a:ext>
            </a:extLst>
          </p:cNvPr>
          <p:cNvSpPr/>
          <p:nvPr/>
        </p:nvSpPr>
        <p:spPr>
          <a:xfrm>
            <a:off x="355967" y="1483360"/>
            <a:ext cx="4538762" cy="4304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Ringerike kommune </a:t>
            </a:r>
            <a:r>
              <a:rPr lang="en-US" sz="2000" dirty="0" err="1"/>
              <a:t>investert</a:t>
            </a:r>
            <a:r>
              <a:rPr lang="en-US" sz="2000" dirty="0"/>
              <a:t> for over 3 </a:t>
            </a:r>
            <a:r>
              <a:rPr lang="en-US" sz="2000" dirty="0" err="1"/>
              <a:t>mrd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Næringslivet</a:t>
            </a:r>
            <a:r>
              <a:rPr lang="en-US" sz="2000" dirty="0"/>
              <a:t> i </a:t>
            </a:r>
            <a:r>
              <a:rPr lang="en-US" sz="2000" dirty="0" err="1"/>
              <a:t>Ringeriksregionen</a:t>
            </a:r>
            <a:r>
              <a:rPr lang="en-US" sz="2000" dirty="0"/>
              <a:t>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investert</a:t>
            </a:r>
            <a:r>
              <a:rPr lang="en-US" sz="2000" dirty="0"/>
              <a:t> og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gang </a:t>
            </a:r>
            <a:r>
              <a:rPr lang="en-US" sz="2000" dirty="0" err="1"/>
              <a:t>investeringar</a:t>
            </a:r>
            <a:r>
              <a:rPr lang="en-US" sz="2000" dirty="0"/>
              <a:t> for over 10 </a:t>
            </a:r>
            <a:r>
              <a:rPr lang="en-US" sz="2000" dirty="0" err="1"/>
              <a:t>mrd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Hallingdal</a:t>
            </a:r>
            <a:r>
              <a:rPr lang="en-US" sz="2000" dirty="0"/>
              <a:t> </a:t>
            </a:r>
            <a:r>
              <a:rPr lang="en-US" sz="2000" dirty="0" err="1"/>
              <a:t>treng</a:t>
            </a:r>
            <a:r>
              <a:rPr lang="en-US" sz="2000" dirty="0"/>
              <a:t> </a:t>
            </a:r>
            <a:r>
              <a:rPr lang="en-US" sz="2000" dirty="0" err="1"/>
              <a:t>Ringeriksbanen</a:t>
            </a:r>
            <a:r>
              <a:rPr lang="en-US" sz="2000" dirty="0"/>
              <a:t> for å </a:t>
            </a:r>
            <a:r>
              <a:rPr lang="en-US" sz="2000" dirty="0" err="1"/>
              <a:t>utvikla</a:t>
            </a:r>
            <a:r>
              <a:rPr lang="en-US" sz="2000" dirty="0"/>
              <a:t> sin region </a:t>
            </a:r>
            <a:r>
              <a:rPr lang="en-US" sz="2000" dirty="0" err="1"/>
              <a:t>både</a:t>
            </a:r>
            <a:r>
              <a:rPr lang="en-US" sz="2000" dirty="0"/>
              <a:t> </a:t>
            </a:r>
            <a:r>
              <a:rPr lang="en-US" sz="2000" dirty="0" err="1"/>
              <a:t>innan</a:t>
            </a:r>
            <a:r>
              <a:rPr lang="en-US" sz="2000" dirty="0"/>
              <a:t> </a:t>
            </a:r>
            <a:r>
              <a:rPr lang="en-US" sz="2000" dirty="0" err="1"/>
              <a:t>reiselivet</a:t>
            </a:r>
            <a:r>
              <a:rPr lang="en-US" sz="2000" dirty="0"/>
              <a:t> og anna </a:t>
            </a:r>
            <a:r>
              <a:rPr lang="en-US" sz="2000" dirty="0" err="1"/>
              <a:t>næringsliv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Ordførarar</a:t>
            </a:r>
            <a:r>
              <a:rPr lang="en-US" sz="2000" dirty="0"/>
              <a:t> og </a:t>
            </a:r>
            <a:r>
              <a:rPr lang="en-US" sz="2000" dirty="0" err="1"/>
              <a:t>næringsliv</a:t>
            </a:r>
            <a:r>
              <a:rPr lang="en-US" sz="2000" dirty="0"/>
              <a:t> </a:t>
            </a:r>
            <a:r>
              <a:rPr lang="en-US" sz="2000" dirty="0" err="1"/>
              <a:t>langs</a:t>
            </a:r>
            <a:r>
              <a:rPr lang="en-US" sz="2000" dirty="0"/>
              <a:t> </a:t>
            </a:r>
            <a:r>
              <a:rPr lang="en-US" sz="2000" dirty="0" err="1"/>
              <a:t>Bergensbanen</a:t>
            </a:r>
            <a:r>
              <a:rPr lang="en-US" sz="2000" dirty="0"/>
              <a:t> </a:t>
            </a:r>
            <a:r>
              <a:rPr lang="en-US" sz="2000" dirty="0" err="1"/>
              <a:t>står</a:t>
            </a:r>
            <a:r>
              <a:rPr lang="en-US" sz="2000" dirty="0"/>
              <a:t> saman.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21" name="Picture 2" descr="http://ap.mnocdn.no/images/316e8492-a082-4213-b812-226681e681c0?fit=crop&amp;q=80&amp;w=980">
            <a:extLst>
              <a:ext uri="{FF2B5EF4-FFF2-40B4-BE49-F238E27FC236}">
                <a16:creationId xmlns:a16="http://schemas.microsoft.com/office/drawing/2014/main" id="{26329D1D-82F4-4F1C-A450-266CFBFF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46705" y="719824"/>
            <a:ext cx="2873668" cy="20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 høgre og stripe 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37" y="5101966"/>
            <a:ext cx="2873668" cy="161643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9530174-73ED-495A-838A-165A8B50D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41" y="3109523"/>
            <a:ext cx="5586056" cy="305714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5EA817D-9A59-4BE1-AFC7-52EC219A7802}"/>
              </a:ext>
            </a:extLst>
          </p:cNvPr>
          <p:cNvSpPr/>
          <p:nvPr/>
        </p:nvSpPr>
        <p:spPr>
          <a:xfrm>
            <a:off x="3733377" y="1655315"/>
            <a:ext cx="10761172" cy="51896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4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høgre og stripe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-109415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5EA817D-9A59-4BE1-AFC7-52EC219A7802}"/>
              </a:ext>
            </a:extLst>
          </p:cNvPr>
          <p:cNvSpPr/>
          <p:nvPr/>
        </p:nvSpPr>
        <p:spPr>
          <a:xfrm>
            <a:off x="792708" y="596534"/>
            <a:ext cx="10761172" cy="51896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FD527EA-AE79-4CF4-8D20-D00029BAFE6C}"/>
              </a:ext>
            </a:extLst>
          </p:cNvPr>
          <p:cNvSpPr/>
          <p:nvPr/>
        </p:nvSpPr>
        <p:spPr>
          <a:xfrm>
            <a:off x="1428750" y="676275"/>
            <a:ext cx="91923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err="1">
                <a:latin typeface="Calibri" panose="020F0502020204030204" pitchFamily="34" charset="0"/>
                <a:ea typeface="Roboto" panose="02000000000000000000" pitchFamily="2" charset="0"/>
              </a:rPr>
              <a:t>Bodskapen</a:t>
            </a:r>
            <a:r>
              <a:rPr lang="nb-NO" sz="3200" b="1" dirty="0">
                <a:latin typeface="Calibri" panose="020F0502020204030204" pitchFamily="34" charset="0"/>
                <a:ea typeface="Roboto" panose="02000000000000000000" pitchFamily="2" charset="0"/>
              </a:rPr>
              <a:t> </a:t>
            </a:r>
            <a:r>
              <a:rPr lang="nb-NO" sz="3200" b="1" dirty="0" err="1">
                <a:latin typeface="Calibri" panose="020F0502020204030204" pitchFamily="34" charset="0"/>
                <a:ea typeface="Roboto" panose="02000000000000000000" pitchFamily="2" charset="0"/>
              </a:rPr>
              <a:t>frå</a:t>
            </a:r>
            <a:r>
              <a:rPr lang="nb-NO" sz="3200" b="1" dirty="0">
                <a:latin typeface="Calibri" panose="020F0502020204030204" pitchFamily="34" charset="0"/>
                <a:ea typeface="Roboto" panose="02000000000000000000" pitchFamily="2" charset="0"/>
              </a:rPr>
              <a:t> Stortinget og Regjeringa: </a:t>
            </a:r>
          </a:p>
          <a:p>
            <a:endParaRPr lang="nb-NO" sz="2400" b="1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endParaRPr lang="nb-NO" sz="2400" b="1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r>
              <a:rPr lang="nb-NO" sz="2400" b="1" dirty="0">
                <a:latin typeface="Calibri" panose="020F0502020204030204" pitchFamily="34" charset="0"/>
                <a:ea typeface="Roboto" panose="02000000000000000000" pitchFamily="2" charset="0"/>
              </a:rPr>
              <a:t>NTP 2022- 2033 samla komite: </a:t>
            </a:r>
          </a:p>
          <a:p>
            <a:endParaRPr lang="nb-NO" sz="2400" b="1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r>
              <a:rPr lang="nb-NO" sz="2400" b="1" dirty="0">
                <a:latin typeface="Calibri" panose="020F0502020204030204" pitchFamily="34" charset="0"/>
                <a:ea typeface="Roboto" panose="02000000000000000000" pitchFamily="2" charset="0"/>
              </a:rPr>
              <a:t>«Vossebanen og E16 Arna–Stanghelle</a:t>
            </a:r>
            <a:endParaRPr lang="nb-NO" sz="2400" dirty="0">
              <a:latin typeface="Calibri" panose="020F0502020204030204" pitchFamily="34" charset="0"/>
              <a:ea typeface="Roboto" panose="02000000000000000000" pitchFamily="2" charset="0"/>
            </a:endParaRPr>
          </a:p>
          <a:p>
            <a:r>
              <a:rPr lang="nb-NO" sz="2400" dirty="0">
                <a:latin typeface="Calibri" panose="020F0502020204030204" pitchFamily="34" charset="0"/>
                <a:ea typeface="Roboto" panose="02000000000000000000" pitchFamily="2" charset="0"/>
              </a:rPr>
              <a:t>Komiteen er tilfreds med at det satses på utbygging av Bergensbanen, slik </a:t>
            </a:r>
            <a:r>
              <a:rPr lang="nb-NO" sz="2400" u="sng" dirty="0">
                <a:highlight>
                  <a:srgbClr val="A5C8AA"/>
                </a:highlight>
                <a:latin typeface="Calibri" panose="020F0502020204030204" pitchFamily="34" charset="0"/>
                <a:ea typeface="Roboto" panose="02000000000000000000" pitchFamily="2" charset="0"/>
              </a:rPr>
              <a:t>at reisetid med tog mellom Bergen og Oslo på fire timer er innenfor rekkevidde</a:t>
            </a:r>
            <a:r>
              <a:rPr lang="nb-NO" sz="2400" u="sng" dirty="0">
                <a:latin typeface="Calibri" panose="020F0502020204030204" pitchFamily="34" charset="0"/>
                <a:ea typeface="Roboto" panose="02000000000000000000" pitchFamily="2" charset="0"/>
              </a:rPr>
              <a:t>.</a:t>
            </a:r>
            <a:r>
              <a:rPr lang="nb-NO" sz="2400" dirty="0">
                <a:latin typeface="Calibri" panose="020F0502020204030204" pitchFamily="34" charset="0"/>
                <a:ea typeface="Roboto" panose="02000000000000000000" pitchFamily="2" charset="0"/>
              </a:rPr>
              <a:t> Komiteen viser til at K5 er et fellesprosjekt for veg og jernbane mellom Bergen og Voss. Komiteen mener det er viktig å satse på </a:t>
            </a:r>
            <a:r>
              <a:rPr lang="nb-NO" sz="2400" dirty="0">
                <a:highlight>
                  <a:srgbClr val="A5C8AA"/>
                </a:highlight>
                <a:latin typeface="Calibri" panose="020F0502020204030204" pitchFamily="34" charset="0"/>
                <a:ea typeface="Roboto" panose="02000000000000000000" pitchFamily="2" charset="0"/>
              </a:rPr>
              <a:t>sammenhengende utbygging Arna–Stanghelle og Stanghelle–Voss.»</a:t>
            </a:r>
          </a:p>
        </p:txBody>
      </p:sp>
    </p:spTree>
    <p:extLst>
      <p:ext uri="{BB962C8B-B14F-4D97-AF65-F5344CB8AC3E}">
        <p14:creationId xmlns:p14="http://schemas.microsoft.com/office/powerpoint/2010/main" val="322570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høgre og stripe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-109415"/>
            <a:ext cx="12192000" cy="6858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5EA817D-9A59-4BE1-AFC7-52EC219A7802}"/>
              </a:ext>
            </a:extLst>
          </p:cNvPr>
          <p:cNvSpPr/>
          <p:nvPr/>
        </p:nvSpPr>
        <p:spPr>
          <a:xfrm>
            <a:off x="792708" y="596534"/>
            <a:ext cx="10761172" cy="51896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nb-NO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FD527EA-AE79-4CF4-8D20-D00029BAFE6C}"/>
              </a:ext>
            </a:extLst>
          </p:cNvPr>
          <p:cNvSpPr/>
          <p:nvPr/>
        </p:nvSpPr>
        <p:spPr>
          <a:xfrm>
            <a:off x="1547446" y="1625599"/>
            <a:ext cx="9073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2400" dirty="0">
              <a:latin typeface="Calibri" panose="020F0502020204030204" pitchFamily="34" charset="0"/>
              <a:ea typeface="Roboto" panose="02000000000000000000" pitchFamily="2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2A6E95D-38B9-4311-94D2-D839626C6E72}"/>
              </a:ext>
            </a:extLst>
          </p:cNvPr>
          <p:cNvSpPr txBox="1"/>
          <p:nvPr/>
        </p:nvSpPr>
        <p:spPr>
          <a:xfrm>
            <a:off x="1066800" y="466725"/>
            <a:ext cx="95543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r>
              <a:rPr lang="nb-NO" b="1" dirty="0"/>
              <a:t>Fra budsjettforliket for 2022  Ap, Sp og SV: </a:t>
            </a:r>
          </a:p>
          <a:p>
            <a:endParaRPr lang="nb-NO" dirty="0"/>
          </a:p>
          <a:p>
            <a:r>
              <a:rPr lang="nb-NO" dirty="0"/>
              <a:t>Pkt. 29. </a:t>
            </a:r>
          </a:p>
          <a:p>
            <a:r>
              <a:rPr lang="nb-NO" dirty="0"/>
              <a:t>Flertallet viser til at forrige regjering kun bevilget penger til vei mellom Arna og Stanghelle, </a:t>
            </a:r>
          </a:p>
          <a:p>
            <a:r>
              <a:rPr lang="nb-NO" dirty="0"/>
              <a:t>og ikke de nødvendige midler til å opprettholde framdrift i </a:t>
            </a:r>
            <a:r>
              <a:rPr lang="nb-NO" b="1" dirty="0">
                <a:highlight>
                  <a:srgbClr val="A5C8AA"/>
                </a:highlight>
              </a:rPr>
              <a:t>planleggingen av både vei og jernbane for hele strekningen Arna-Voss. </a:t>
            </a:r>
          </a:p>
          <a:p>
            <a:endParaRPr lang="nb-NO" dirty="0"/>
          </a:p>
          <a:p>
            <a:r>
              <a:rPr lang="nb-NO" dirty="0"/>
              <a:t>Disse medlemmer vil sikre nødvendige midler til planlegging av K5 for å sikre at utbyggingen utvikles videre som et fellesprosjekt for </a:t>
            </a:r>
            <a:r>
              <a:rPr lang="nb-NO" b="1" dirty="0">
                <a:highlight>
                  <a:srgbClr val="A5C8AA"/>
                </a:highlight>
              </a:rPr>
              <a:t>både vei og bane</a:t>
            </a:r>
            <a:r>
              <a:rPr lang="nb-NO" dirty="0">
                <a:highlight>
                  <a:srgbClr val="A5C8AA"/>
                </a:highlight>
              </a:rPr>
              <a:t>. </a:t>
            </a:r>
          </a:p>
          <a:p>
            <a:endParaRPr lang="nb-NO" dirty="0"/>
          </a:p>
          <a:p>
            <a:r>
              <a:rPr lang="nb-NO" dirty="0"/>
              <a:t>Med en ekstra bevilgning på 114 millioner kroner sammenlignet med regjeringen Solbergs budsjett får den felles planorganisasjonen til Statens vegvesen og Bane Nor de nødvendige midler til å opprettholde framdriften.</a:t>
            </a:r>
          </a:p>
        </p:txBody>
      </p:sp>
    </p:spTree>
    <p:extLst>
      <p:ext uri="{BB962C8B-B14F-4D97-AF65-F5344CB8AC3E}">
        <p14:creationId xmlns:p14="http://schemas.microsoft.com/office/powerpoint/2010/main" val="181448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un strip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1EE6E8AC-15FC-4B75-9018-3AFF90A44F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6970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7DBDF4A841997448AD11D6BD84D981D" ma:contentTypeVersion="9" ma:contentTypeDescription="Opprett et nytt dokument." ma:contentTypeScope="" ma:versionID="53062ddc5ff6d8434e0a6097d0a4d56a">
  <xsd:schema xmlns:xsd="http://www.w3.org/2001/XMLSchema" xmlns:xs="http://www.w3.org/2001/XMLSchema" xmlns:p="http://schemas.microsoft.com/office/2006/metadata/properties" xmlns:ns3="bca00c03-84cb-4099-aba8-0781c6f6b799" targetNamespace="http://schemas.microsoft.com/office/2006/metadata/properties" ma:root="true" ma:fieldsID="e353d5e6d791c843d0a91aff2f8dd9dd" ns3:_="">
    <xsd:import namespace="bca00c03-84cb-4099-aba8-0781c6f6b7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00c03-84cb-4099-aba8-0781c6f6b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8B1E0E-5412-4A73-833B-6B85AB6B2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00c03-84cb-4099-aba8-0781c6f6b7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6ACFE0-06C2-4DDE-89C3-2F2BFA76824B}">
  <ds:schemaRefs>
    <ds:schemaRef ds:uri="http://purl.org/dc/terms/"/>
    <ds:schemaRef ds:uri="http://schemas.openxmlformats.org/package/2006/metadata/core-properties"/>
    <ds:schemaRef ds:uri="bca00c03-84cb-4099-aba8-0781c6f6b799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11F081-BD98-4A10-8CC1-63EF7E53C1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5663</TotalTime>
  <Words>649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Wingdings</vt:lpstr>
      <vt:lpstr>Office-tema</vt:lpstr>
      <vt:lpstr>   Stamvegutvalget 27 juni 2022    Fire timar med tog Bergen - Oslo.  Forkortinga av Bergensbanen er  eit nasjonalt prosjekt     </vt:lpstr>
      <vt:lpstr>   SV 190 mai 2022    Fire timar med tog Bergen - Oslo.  Forkortinga av Bergensbanen er  eit nasjonalt prosjekt     </vt:lpstr>
      <vt:lpstr>PowerPoint-presentasjon</vt:lpstr>
      <vt:lpstr>PowerPoint-presentasjon</vt:lpstr>
      <vt:lpstr>Forventingane til oss frå 30.08.2015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nyebergensbanen.no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Hilde Marie Magnusson</dc:creator>
  <cp:lastModifiedBy>Hilde Marie Magnusson</cp:lastModifiedBy>
  <cp:revision>99</cp:revision>
  <dcterms:created xsi:type="dcterms:W3CDTF">2020-11-24T12:44:17Z</dcterms:created>
  <dcterms:modified xsi:type="dcterms:W3CDTF">2022-06-27T09:29:06Z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0x01010057DBDF4A841997448AD11D6BD84D981D</vt:lpwstr>
  </property>
</Properties>
</file>